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402" r:id="rId10"/>
    <p:sldId id="264" r:id="rId11"/>
    <p:sldId id="265" r:id="rId12"/>
    <p:sldId id="266" r:id="rId13"/>
    <p:sldId id="267" r:id="rId14"/>
    <p:sldId id="268" r:id="rId15"/>
    <p:sldId id="269" r:id="rId16"/>
    <p:sldId id="270" r:id="rId17"/>
    <p:sldId id="271" r:id="rId18"/>
    <p:sldId id="272" r:id="rId19"/>
    <p:sldId id="273" r:id="rId20"/>
    <p:sldId id="309"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p:restoredTop sz="94674"/>
  </p:normalViewPr>
  <p:slideViewPr>
    <p:cSldViewPr snapToGrid="0" snapToObjects="1">
      <p:cViewPr>
        <p:scale>
          <a:sx n="123" d="100"/>
          <a:sy n="123" d="100"/>
        </p:scale>
        <p:origin x="-472"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6D6226F-31B9-A04E-853A-B61658EB77D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59920D2-5047-0C4F-B8B2-3E54B63CAD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36EDE50-BE8A-484A-BB47-605CCDEAE3F8}"/>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5" name="Alt Bilgi Yer Tutucusu 4">
            <a:extLst>
              <a:ext uri="{FF2B5EF4-FFF2-40B4-BE49-F238E27FC236}">
                <a16:creationId xmlns:a16="http://schemas.microsoft.com/office/drawing/2014/main" id="{CA1D05B9-0107-FA4C-AFAF-B83CEA258FF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73E1FB1-5DDE-954B-9209-7CDC897F03E3}"/>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37386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CCA0529-8382-9042-A6B8-BAC4AA30416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6731DB4B-B14C-104F-983F-FDD0105BD2F6}"/>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5A915FED-24BA-224B-8F72-DC0A7F8AD543}"/>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5" name="Alt Bilgi Yer Tutucusu 4">
            <a:extLst>
              <a:ext uri="{FF2B5EF4-FFF2-40B4-BE49-F238E27FC236}">
                <a16:creationId xmlns:a16="http://schemas.microsoft.com/office/drawing/2014/main" id="{DC58AC0D-10BA-2645-AA82-034A8190193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F04526C-891D-284A-AF8B-E6EA2A61C182}"/>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3742888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0B09D06-B777-8548-B23F-CBD89249972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0FCC24E-2B51-FD42-BE17-9692A29E77E5}"/>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953E69A2-2C90-9F4B-A224-FE7B01C2B05E}"/>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5" name="Alt Bilgi Yer Tutucusu 4">
            <a:extLst>
              <a:ext uri="{FF2B5EF4-FFF2-40B4-BE49-F238E27FC236}">
                <a16:creationId xmlns:a16="http://schemas.microsoft.com/office/drawing/2014/main" id="{193C8DE6-E8FC-3044-8637-A44A9BDF855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412AF1E-548B-124D-9782-76F032D6E61E}"/>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72609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CC338FF-06BC-1B4F-AAD6-22EA7815C93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744117A-0A0E-D744-A360-93DF00092B5C}"/>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AE54CE50-91E6-364D-9E63-D3600157612A}"/>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5" name="Alt Bilgi Yer Tutucusu 4">
            <a:extLst>
              <a:ext uri="{FF2B5EF4-FFF2-40B4-BE49-F238E27FC236}">
                <a16:creationId xmlns:a16="http://schemas.microsoft.com/office/drawing/2014/main" id="{176E24B5-216E-164C-ADF6-5E8DCDB2286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53D2995-F7AB-6843-BCCF-66C6E639BEB0}"/>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140468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683A1E-0EE5-E54A-BCB5-2728E348033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D5BB8CF-C802-9041-A036-AF9DDCAA7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C8288F24-4910-B145-AA38-5FEA87C532EB}"/>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5" name="Alt Bilgi Yer Tutucusu 4">
            <a:extLst>
              <a:ext uri="{FF2B5EF4-FFF2-40B4-BE49-F238E27FC236}">
                <a16:creationId xmlns:a16="http://schemas.microsoft.com/office/drawing/2014/main" id="{E969AF96-B3F8-6344-93EB-65DF09B780E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642BE3B-635D-DF43-B8A5-0B6F609167EF}"/>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2932129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8560968-A6FE-124B-91C5-37DF6BBA419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7F9F2AE-45F4-114A-902F-D3317B3779A7}"/>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406FC8D4-61BF-4245-BDE2-A867F06F1743}"/>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D788ED0A-4304-2A49-AFEA-FB9205C7C7A4}"/>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6" name="Alt Bilgi Yer Tutucusu 5">
            <a:extLst>
              <a:ext uri="{FF2B5EF4-FFF2-40B4-BE49-F238E27FC236}">
                <a16:creationId xmlns:a16="http://schemas.microsoft.com/office/drawing/2014/main" id="{AC0B041D-199F-F146-93AF-8551BD2D5A3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103BD8E-A07C-5341-BD5B-1171E34EFA30}"/>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3303306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5587226-E713-BD4C-B8C6-56F57666010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9AB4C84-1116-6D4F-85CF-A0C08E8EA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C7F8E850-3142-5D44-93F2-18C23D9507E2}"/>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061F661D-8696-1649-AE5F-82F6D1B6EA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03424A20-B1B4-104E-8DF0-C85F15C71850}"/>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708B4EB4-B523-174A-BDF2-78484E001D05}"/>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8" name="Alt Bilgi Yer Tutucusu 7">
            <a:extLst>
              <a:ext uri="{FF2B5EF4-FFF2-40B4-BE49-F238E27FC236}">
                <a16:creationId xmlns:a16="http://schemas.microsoft.com/office/drawing/2014/main" id="{07FCDBBD-B252-D64A-A5B6-EC714878197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B9D93372-EB30-ED41-9FDD-AC544D326726}"/>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156131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D56425E-E7D3-0445-9CB7-ECED4ADA91FB}"/>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70E2CA3-851F-4E47-A636-7B61ADA47B87}"/>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4" name="Alt Bilgi Yer Tutucusu 3">
            <a:extLst>
              <a:ext uri="{FF2B5EF4-FFF2-40B4-BE49-F238E27FC236}">
                <a16:creationId xmlns:a16="http://schemas.microsoft.com/office/drawing/2014/main" id="{171D9A6C-7326-9E47-8718-967F6F9AEC7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2E4F256-C9B1-FF46-ABB7-AF10019C64BE}"/>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3375785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99BC7CE-D7EB-E342-81DF-7DE88E6435D3}"/>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3" name="Alt Bilgi Yer Tutucusu 2">
            <a:extLst>
              <a:ext uri="{FF2B5EF4-FFF2-40B4-BE49-F238E27FC236}">
                <a16:creationId xmlns:a16="http://schemas.microsoft.com/office/drawing/2014/main" id="{D74CB885-0554-9F4A-BB97-D0D762037DA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468636E4-B7EE-CE4A-A706-D19D8CB0087E}"/>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352147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A37809A-1331-7945-9FBD-D4BE3DAC56E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13FFC90-8E4E-0B41-8AFA-AAA33C60D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FA5E96C8-1919-A74D-8DED-0D3528527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95387CBA-F6E2-9041-8D78-B5261DBA9420}"/>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6" name="Alt Bilgi Yer Tutucusu 5">
            <a:extLst>
              <a:ext uri="{FF2B5EF4-FFF2-40B4-BE49-F238E27FC236}">
                <a16:creationId xmlns:a16="http://schemas.microsoft.com/office/drawing/2014/main" id="{DE88E2D5-AA37-824F-9CBE-0C4609404F9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FA45452-BFF9-2C48-A0B8-798980432A9D}"/>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218428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5280B7F-ECF7-934D-9EF9-74A0A4CCC05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6BDCC0D-E64A-9942-89AB-7C21C88809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CA68A37-39FB-9846-AF27-DC988B8D6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03B595F0-86F6-C94A-AAB7-6BD8F20B2D9C}"/>
              </a:ext>
            </a:extLst>
          </p:cNvPr>
          <p:cNvSpPr>
            <a:spLocks noGrp="1"/>
          </p:cNvSpPr>
          <p:nvPr>
            <p:ph type="dt" sz="half" idx="10"/>
          </p:nvPr>
        </p:nvSpPr>
        <p:spPr/>
        <p:txBody>
          <a:bodyPr/>
          <a:lstStyle/>
          <a:p>
            <a:fld id="{1FEFDF2E-2DAF-FB47-8427-224E4981DF00}" type="datetimeFigureOut">
              <a:rPr lang="tr-TR" smtClean="0"/>
              <a:t>27.02.2020</a:t>
            </a:fld>
            <a:endParaRPr lang="tr-TR"/>
          </a:p>
        </p:txBody>
      </p:sp>
      <p:sp>
        <p:nvSpPr>
          <p:cNvPr id="6" name="Alt Bilgi Yer Tutucusu 5">
            <a:extLst>
              <a:ext uri="{FF2B5EF4-FFF2-40B4-BE49-F238E27FC236}">
                <a16:creationId xmlns:a16="http://schemas.microsoft.com/office/drawing/2014/main" id="{484F3194-A16E-5A4C-854B-DECBED30100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B751862-116F-F346-8E54-28267F9C547D}"/>
              </a:ext>
            </a:extLst>
          </p:cNvPr>
          <p:cNvSpPr>
            <a:spLocks noGrp="1"/>
          </p:cNvSpPr>
          <p:nvPr>
            <p:ph type="sldNum" sz="quarter" idx="12"/>
          </p:nvPr>
        </p:nvSpPr>
        <p:spPr/>
        <p:txBody>
          <a:bodyPr/>
          <a:lstStyle/>
          <a:p>
            <a:fld id="{67C03C6D-81DB-6943-BEED-D8063F9B5488}" type="slidenum">
              <a:rPr lang="tr-TR" smtClean="0"/>
              <a:t>‹#›</a:t>
            </a:fld>
            <a:endParaRPr lang="tr-TR"/>
          </a:p>
        </p:txBody>
      </p:sp>
    </p:spTree>
    <p:extLst>
      <p:ext uri="{BB962C8B-B14F-4D97-AF65-F5344CB8AC3E}">
        <p14:creationId xmlns:p14="http://schemas.microsoft.com/office/powerpoint/2010/main" val="131768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C361748-C7B9-A84E-94C4-E2D85336AC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06C8C95-0E24-CF44-BB1C-AE57C8A33D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030F4AB7-3179-6648-B20A-CF6AB1AA30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FDF2E-2DAF-FB47-8427-224E4981DF00}" type="datetimeFigureOut">
              <a:rPr lang="tr-TR" smtClean="0"/>
              <a:t>27.02.2020</a:t>
            </a:fld>
            <a:endParaRPr lang="tr-TR"/>
          </a:p>
        </p:txBody>
      </p:sp>
      <p:sp>
        <p:nvSpPr>
          <p:cNvPr id="5" name="Alt Bilgi Yer Tutucusu 4">
            <a:extLst>
              <a:ext uri="{FF2B5EF4-FFF2-40B4-BE49-F238E27FC236}">
                <a16:creationId xmlns:a16="http://schemas.microsoft.com/office/drawing/2014/main" id="{314E087B-74ED-AB49-8D07-2C824E79C4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7C1109F-2D28-5741-B9F8-C06E6C6E3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03C6D-81DB-6943-BEED-D8063F9B5488}" type="slidenum">
              <a:rPr lang="tr-TR" smtClean="0"/>
              <a:t>‹#›</a:t>
            </a:fld>
            <a:endParaRPr lang="tr-TR"/>
          </a:p>
        </p:txBody>
      </p:sp>
    </p:spTree>
    <p:extLst>
      <p:ext uri="{BB962C8B-B14F-4D97-AF65-F5344CB8AC3E}">
        <p14:creationId xmlns:p14="http://schemas.microsoft.com/office/powerpoint/2010/main" val="1778565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ilgitoplumu.gov.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bilgitoplumu.gov.tr/Documents/1/Yayinlar/930000_BilisimVeEkonomikModernizasyonRaporu.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ilgitoplumu.gov.tr/Documents/1/Yayinlar/021000_E-DevleteGecisSurecindeKAMU-NETCalismalari.pdf" TargetMode="External"/><Relationship Id="rId2" Type="http://schemas.openxmlformats.org/officeDocument/2006/relationships/hyperlink" Target="http://www.e-ticaret.gov.tr/etk/tarihce.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bilgitoplumu.gov.tr/Documents/1/Yayinlar/020500_E-TurkiyeGirisimi1.AraRaporu.pdf" TargetMode="External"/><Relationship Id="rId2" Type="http://schemas.openxmlformats.org/officeDocument/2006/relationships/hyperlink" Target="http://www.bilgitoplumu.gov.tr/Documents/1/Yayinlar/020800_E-TurkiyeEylemPlani.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bilgitoplumu.gov.tr/bilgi-toplumu/kurumsal-yapilar/icra-kurulu/"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bilgitoplumustratejisi.org/"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07B2D89-04F8-764B-935A-41E8FE1AC7CB}"/>
              </a:ext>
            </a:extLst>
          </p:cNvPr>
          <p:cNvSpPr>
            <a:spLocks noGrp="1"/>
          </p:cNvSpPr>
          <p:nvPr>
            <p:ph type="ctrTitle"/>
          </p:nvPr>
        </p:nvSpPr>
        <p:spPr/>
        <p:txBody>
          <a:bodyPr>
            <a:normAutofit fontScale="90000"/>
          </a:bodyPr>
          <a:lstStyle/>
          <a:p>
            <a:r>
              <a:rPr lang="tr-TR" b="1" dirty="0"/>
              <a:t>DİJİTAL DÖNÜŞÜM ÇERÇEVESİNDE VERİ YÖNETİMİ VE BİLGİ YÖNETİMİ</a:t>
            </a:r>
            <a:br>
              <a:rPr lang="tr-TR" b="1" dirty="0"/>
            </a:br>
            <a:endParaRPr lang="tr-TR" dirty="0"/>
          </a:p>
        </p:txBody>
      </p:sp>
      <p:sp>
        <p:nvSpPr>
          <p:cNvPr id="3" name="Alt Başlık 2">
            <a:extLst>
              <a:ext uri="{FF2B5EF4-FFF2-40B4-BE49-F238E27FC236}">
                <a16:creationId xmlns:a16="http://schemas.microsoft.com/office/drawing/2014/main" id="{49414DF3-3710-4E4C-AF6D-8643E82BC4C0}"/>
              </a:ext>
            </a:extLst>
          </p:cNvPr>
          <p:cNvSpPr>
            <a:spLocks noGrp="1"/>
          </p:cNvSpPr>
          <p:nvPr>
            <p:ph type="subTitle" idx="1"/>
          </p:nvPr>
        </p:nvSpPr>
        <p:spPr/>
        <p:txBody>
          <a:bodyPr>
            <a:normAutofit fontScale="92500" lnSpcReduction="10000"/>
          </a:bodyPr>
          <a:lstStyle/>
          <a:p>
            <a:r>
              <a:rPr lang="tr-TR" dirty="0"/>
              <a:t>KURUMSAL SİSTEMLER, UYGULAMALAR VE STANDARTLAŞMA ÇALIŞMALARI</a:t>
            </a:r>
          </a:p>
          <a:p>
            <a:endParaRPr lang="tr-TR" dirty="0"/>
          </a:p>
          <a:p>
            <a:endParaRPr lang="tr-TR" dirty="0"/>
          </a:p>
          <a:p>
            <a:r>
              <a:rPr lang="tr-TR" dirty="0"/>
              <a:t>Kaynak: </a:t>
            </a:r>
            <a:r>
              <a:rPr lang="tr-TR" dirty="0">
                <a:hlinkClick r:id="rId2"/>
              </a:rPr>
              <a:t>http://www.bilgitoplumu.gov.tr</a:t>
            </a:r>
            <a:endParaRPr lang="tr-TR" dirty="0"/>
          </a:p>
        </p:txBody>
      </p:sp>
    </p:spTree>
    <p:extLst>
      <p:ext uri="{BB962C8B-B14F-4D97-AF65-F5344CB8AC3E}">
        <p14:creationId xmlns:p14="http://schemas.microsoft.com/office/powerpoint/2010/main" val="311264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5739112-47F3-1D41-A023-3254E9437F75}"/>
              </a:ext>
            </a:extLst>
          </p:cNvPr>
          <p:cNvSpPr/>
          <p:nvPr/>
        </p:nvSpPr>
        <p:spPr>
          <a:xfrm>
            <a:off x="745957" y="1859340"/>
            <a:ext cx="10599821" cy="2585323"/>
          </a:xfrm>
          <a:prstGeom prst="rect">
            <a:avLst/>
          </a:prstGeom>
        </p:spPr>
        <p:txBody>
          <a:bodyPr wrap="square">
            <a:spAutoFit/>
          </a:bodyPr>
          <a:lstStyle/>
          <a:p>
            <a:r>
              <a:rPr lang="tr-TR" b="1" i="0" dirty="0">
                <a:solidFill>
                  <a:srgbClr val="333333"/>
                </a:solidFill>
                <a:effectLst/>
                <a:latin typeface="Droid Sans"/>
              </a:rPr>
              <a:t>Türkiye Bilgi Toplumuna Dönüşümün Neresinde?</a:t>
            </a:r>
          </a:p>
          <a:p>
            <a:br>
              <a:rPr lang="tr-TR" b="0" i="0" dirty="0">
                <a:solidFill>
                  <a:srgbClr val="333333"/>
                </a:solidFill>
                <a:effectLst/>
                <a:latin typeface="Droid Sans"/>
              </a:rPr>
            </a:br>
            <a:r>
              <a:rPr lang="tr-TR" b="0" i="0" dirty="0">
                <a:solidFill>
                  <a:srgbClr val="333333"/>
                </a:solidFill>
                <a:effectLst/>
                <a:latin typeface="Droid Sans"/>
              </a:rPr>
              <a:t>Ülkemizin bilgi toplumuna dönüşümü çeşitli seviyelerde takip edilmektedir. Başta bilgi ve iletişim teknolojilerinin kullanımı ve etkileri olmak üzere, iş dünyası, ticaret, kamu yönetimi gibi alanlarda bilgi ve iletişim teknolojilerinin oluşturduğu değişim, eğitim, beceriler ve istihdam konusunda yaşanan gelişmeler, bilişim sektörünün gelişimi vb. dönüşüm alanları farklı göstergelerle takip edilmektedir.</a:t>
            </a:r>
          </a:p>
          <a:p>
            <a:endParaRPr lang="tr-TR" b="0" i="0" dirty="0">
              <a:solidFill>
                <a:srgbClr val="333333"/>
              </a:solidFill>
              <a:effectLst/>
              <a:latin typeface="Droid Sans"/>
            </a:endParaRPr>
          </a:p>
          <a:p>
            <a:r>
              <a:rPr lang="tr-TR" b="0" i="0" dirty="0">
                <a:solidFill>
                  <a:srgbClr val="333333"/>
                </a:solidFill>
                <a:effectLst/>
                <a:latin typeface="Droid Sans"/>
              </a:rPr>
              <a:t>Bu konuda üretilen ulusal istatistiklere ve ülkemizin değerlendirildiği bazı uluslararası karşılaştırmalara İstatistikler bölümünden ulaşabilirsiniz.</a:t>
            </a:r>
          </a:p>
        </p:txBody>
      </p:sp>
    </p:spTree>
    <p:extLst>
      <p:ext uri="{BB962C8B-B14F-4D97-AF65-F5344CB8AC3E}">
        <p14:creationId xmlns:p14="http://schemas.microsoft.com/office/powerpoint/2010/main" val="37477952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A2CAC2B-73FB-F84B-A2BB-5569A4649004}"/>
              </a:ext>
            </a:extLst>
          </p:cNvPr>
          <p:cNvPicPr>
            <a:picLocks noChangeAspect="1"/>
          </p:cNvPicPr>
          <p:nvPr/>
        </p:nvPicPr>
        <p:blipFill>
          <a:blip r:embed="rId2"/>
          <a:stretch>
            <a:fillRect/>
          </a:stretch>
        </p:blipFill>
        <p:spPr>
          <a:xfrm>
            <a:off x="2949490" y="0"/>
            <a:ext cx="6293019" cy="6858000"/>
          </a:xfrm>
          <a:prstGeom prst="rect">
            <a:avLst/>
          </a:prstGeom>
        </p:spPr>
      </p:pic>
    </p:spTree>
    <p:extLst>
      <p:ext uri="{BB962C8B-B14F-4D97-AF65-F5344CB8AC3E}">
        <p14:creationId xmlns:p14="http://schemas.microsoft.com/office/powerpoint/2010/main" val="15582624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22F3818-7231-264C-B0D3-CFCF425C6529}"/>
              </a:ext>
            </a:extLst>
          </p:cNvPr>
          <p:cNvPicPr>
            <a:picLocks noChangeAspect="1"/>
          </p:cNvPicPr>
          <p:nvPr/>
        </p:nvPicPr>
        <p:blipFill>
          <a:blip r:embed="rId2"/>
          <a:stretch>
            <a:fillRect/>
          </a:stretch>
        </p:blipFill>
        <p:spPr>
          <a:xfrm>
            <a:off x="1910603" y="0"/>
            <a:ext cx="8370794" cy="6858000"/>
          </a:xfrm>
          <a:prstGeom prst="rect">
            <a:avLst/>
          </a:prstGeom>
        </p:spPr>
      </p:pic>
    </p:spTree>
    <p:extLst>
      <p:ext uri="{BB962C8B-B14F-4D97-AF65-F5344CB8AC3E}">
        <p14:creationId xmlns:p14="http://schemas.microsoft.com/office/powerpoint/2010/main" val="16816490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92F463B-65B2-E340-A129-0FAD8B24CB4F}"/>
              </a:ext>
            </a:extLst>
          </p:cNvPr>
          <p:cNvPicPr>
            <a:picLocks noChangeAspect="1"/>
          </p:cNvPicPr>
          <p:nvPr/>
        </p:nvPicPr>
        <p:blipFill>
          <a:blip r:embed="rId2"/>
          <a:stretch>
            <a:fillRect/>
          </a:stretch>
        </p:blipFill>
        <p:spPr>
          <a:xfrm>
            <a:off x="1384300" y="1193800"/>
            <a:ext cx="9423400" cy="4470400"/>
          </a:xfrm>
          <a:prstGeom prst="rect">
            <a:avLst/>
          </a:prstGeom>
        </p:spPr>
      </p:pic>
    </p:spTree>
    <p:extLst>
      <p:ext uri="{BB962C8B-B14F-4D97-AF65-F5344CB8AC3E}">
        <p14:creationId xmlns:p14="http://schemas.microsoft.com/office/powerpoint/2010/main" val="22200788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32FC404-E943-0D44-A6DE-11352DD32590}"/>
              </a:ext>
            </a:extLst>
          </p:cNvPr>
          <p:cNvPicPr>
            <a:picLocks noChangeAspect="1"/>
          </p:cNvPicPr>
          <p:nvPr/>
        </p:nvPicPr>
        <p:blipFill>
          <a:blip r:embed="rId2"/>
          <a:stretch>
            <a:fillRect/>
          </a:stretch>
        </p:blipFill>
        <p:spPr>
          <a:xfrm>
            <a:off x="1168400" y="971550"/>
            <a:ext cx="9855200" cy="4914900"/>
          </a:xfrm>
          <a:prstGeom prst="rect">
            <a:avLst/>
          </a:prstGeom>
        </p:spPr>
      </p:pic>
    </p:spTree>
    <p:extLst>
      <p:ext uri="{BB962C8B-B14F-4D97-AF65-F5344CB8AC3E}">
        <p14:creationId xmlns:p14="http://schemas.microsoft.com/office/powerpoint/2010/main" val="22807023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2047F02-606B-4341-B29F-24AD0F87C35F}"/>
              </a:ext>
            </a:extLst>
          </p:cNvPr>
          <p:cNvPicPr>
            <a:picLocks noChangeAspect="1"/>
          </p:cNvPicPr>
          <p:nvPr/>
        </p:nvPicPr>
        <p:blipFill>
          <a:blip r:embed="rId2"/>
          <a:stretch>
            <a:fillRect/>
          </a:stretch>
        </p:blipFill>
        <p:spPr>
          <a:xfrm>
            <a:off x="1276350" y="114300"/>
            <a:ext cx="9639300" cy="6629400"/>
          </a:xfrm>
          <a:prstGeom prst="rect">
            <a:avLst/>
          </a:prstGeom>
        </p:spPr>
      </p:pic>
    </p:spTree>
    <p:extLst>
      <p:ext uri="{BB962C8B-B14F-4D97-AF65-F5344CB8AC3E}">
        <p14:creationId xmlns:p14="http://schemas.microsoft.com/office/powerpoint/2010/main" val="3301655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4CE6119-D242-BB40-9E64-ACF33F1CC7D5}"/>
              </a:ext>
            </a:extLst>
          </p:cNvPr>
          <p:cNvPicPr>
            <a:picLocks noChangeAspect="1"/>
          </p:cNvPicPr>
          <p:nvPr/>
        </p:nvPicPr>
        <p:blipFill>
          <a:blip r:embed="rId2"/>
          <a:stretch>
            <a:fillRect/>
          </a:stretch>
        </p:blipFill>
        <p:spPr>
          <a:xfrm>
            <a:off x="3389961" y="0"/>
            <a:ext cx="5412077" cy="6858000"/>
          </a:xfrm>
          <a:prstGeom prst="rect">
            <a:avLst/>
          </a:prstGeom>
        </p:spPr>
      </p:pic>
    </p:spTree>
    <p:extLst>
      <p:ext uri="{BB962C8B-B14F-4D97-AF65-F5344CB8AC3E}">
        <p14:creationId xmlns:p14="http://schemas.microsoft.com/office/powerpoint/2010/main" val="42739688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FC4CF0A-E5F2-2F44-8FCB-3D3E9B83F256}"/>
              </a:ext>
            </a:extLst>
          </p:cNvPr>
          <p:cNvPicPr>
            <a:picLocks noChangeAspect="1"/>
          </p:cNvPicPr>
          <p:nvPr/>
        </p:nvPicPr>
        <p:blipFill>
          <a:blip r:embed="rId2"/>
          <a:stretch>
            <a:fillRect/>
          </a:stretch>
        </p:blipFill>
        <p:spPr>
          <a:xfrm>
            <a:off x="3324261" y="0"/>
            <a:ext cx="5543478" cy="6858000"/>
          </a:xfrm>
          <a:prstGeom prst="rect">
            <a:avLst/>
          </a:prstGeom>
        </p:spPr>
      </p:pic>
    </p:spTree>
    <p:extLst>
      <p:ext uri="{BB962C8B-B14F-4D97-AF65-F5344CB8AC3E}">
        <p14:creationId xmlns:p14="http://schemas.microsoft.com/office/powerpoint/2010/main" val="32912340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A7C2119-3788-B447-84CE-D6E54DF782E1}"/>
              </a:ext>
            </a:extLst>
          </p:cNvPr>
          <p:cNvPicPr>
            <a:picLocks noChangeAspect="1"/>
          </p:cNvPicPr>
          <p:nvPr/>
        </p:nvPicPr>
        <p:blipFill>
          <a:blip r:embed="rId2"/>
          <a:stretch>
            <a:fillRect/>
          </a:stretch>
        </p:blipFill>
        <p:spPr>
          <a:xfrm>
            <a:off x="3511484" y="0"/>
            <a:ext cx="5169031" cy="6858000"/>
          </a:xfrm>
          <a:prstGeom prst="rect">
            <a:avLst/>
          </a:prstGeom>
        </p:spPr>
      </p:pic>
    </p:spTree>
    <p:extLst>
      <p:ext uri="{BB962C8B-B14F-4D97-AF65-F5344CB8AC3E}">
        <p14:creationId xmlns:p14="http://schemas.microsoft.com/office/powerpoint/2010/main" val="34484723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9E43171-4D64-6E4C-86EC-2852CBDB14BE}"/>
              </a:ext>
            </a:extLst>
          </p:cNvPr>
          <p:cNvPicPr>
            <a:picLocks noChangeAspect="1"/>
          </p:cNvPicPr>
          <p:nvPr/>
        </p:nvPicPr>
        <p:blipFill>
          <a:blip r:embed="rId2"/>
          <a:stretch>
            <a:fillRect/>
          </a:stretch>
        </p:blipFill>
        <p:spPr>
          <a:xfrm>
            <a:off x="1876958" y="0"/>
            <a:ext cx="8438083" cy="6858000"/>
          </a:xfrm>
          <a:prstGeom prst="rect">
            <a:avLst/>
          </a:prstGeom>
        </p:spPr>
      </p:pic>
    </p:spTree>
    <p:extLst>
      <p:ext uri="{BB962C8B-B14F-4D97-AF65-F5344CB8AC3E}">
        <p14:creationId xmlns:p14="http://schemas.microsoft.com/office/powerpoint/2010/main" val="32212654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ECCAAF5-1175-554E-8520-5C7F9271357C}"/>
              </a:ext>
            </a:extLst>
          </p:cNvPr>
          <p:cNvPicPr>
            <a:picLocks noChangeAspect="1"/>
          </p:cNvPicPr>
          <p:nvPr/>
        </p:nvPicPr>
        <p:blipFill>
          <a:blip r:embed="rId2"/>
          <a:stretch>
            <a:fillRect/>
          </a:stretch>
        </p:blipFill>
        <p:spPr>
          <a:xfrm>
            <a:off x="2222801" y="0"/>
            <a:ext cx="7746398" cy="6858000"/>
          </a:xfrm>
          <a:prstGeom prst="rect">
            <a:avLst/>
          </a:prstGeom>
        </p:spPr>
      </p:pic>
    </p:spTree>
    <p:extLst>
      <p:ext uri="{BB962C8B-B14F-4D97-AF65-F5344CB8AC3E}">
        <p14:creationId xmlns:p14="http://schemas.microsoft.com/office/powerpoint/2010/main" val="3494164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76106A7D-501C-EF46-BCC0-06A6AE15B54D}"/>
              </a:ext>
            </a:extLst>
          </p:cNvPr>
          <p:cNvSpPr/>
          <p:nvPr/>
        </p:nvSpPr>
        <p:spPr>
          <a:xfrm>
            <a:off x="240632" y="268873"/>
            <a:ext cx="11951368" cy="11794191"/>
          </a:xfrm>
          <a:prstGeom prst="rect">
            <a:avLst/>
          </a:prstGeom>
        </p:spPr>
        <p:txBody>
          <a:bodyPr wrap="square" numCol="2">
            <a:spAutoFit/>
          </a:bodyPr>
          <a:lstStyle/>
          <a:p>
            <a:r>
              <a:rPr lang="tr-TR" sz="1200" b="1" dirty="0">
                <a:effectLst/>
                <a:latin typeface="Oswald"/>
              </a:rPr>
              <a:t>KANUNLAR</a:t>
            </a:r>
          </a:p>
          <a:p>
            <a:endParaRPr lang="tr-TR" sz="1200" dirty="0">
              <a:latin typeface="Oswald"/>
            </a:endParaRPr>
          </a:p>
          <a:p>
            <a:endParaRPr lang="tr-TR" sz="1200" b="0" dirty="0">
              <a:effectLst/>
              <a:latin typeface="Oswald"/>
            </a:endParaRPr>
          </a:p>
          <a:p>
            <a:pPr>
              <a:spcAft>
                <a:spcPts val="600"/>
              </a:spcAft>
            </a:pPr>
            <a:r>
              <a:rPr lang="tr-TR" sz="1200" b="0" i="0" dirty="0">
                <a:solidFill>
                  <a:srgbClr val="333333"/>
                </a:solidFill>
                <a:effectLst/>
                <a:latin typeface="Helvetica" pitchFamily="2" charset="0"/>
              </a:rPr>
              <a:t>24/03/2016 Tarih ve 6698 Sayılı Kişisel Verilerin Korunması Kanunu</a:t>
            </a:r>
          </a:p>
          <a:p>
            <a:pPr>
              <a:spcAft>
                <a:spcPts val="600"/>
              </a:spcAft>
            </a:pPr>
            <a:r>
              <a:rPr lang="tr-TR" sz="1200" b="0" i="0" dirty="0">
                <a:solidFill>
                  <a:srgbClr val="333333"/>
                </a:solidFill>
                <a:effectLst/>
                <a:latin typeface="Helvetica" pitchFamily="2" charset="0"/>
              </a:rPr>
              <a:t>30/01/2016 Tarih ve 6669 Sayılı Kişisel Verilerin Otomatik İşleme Tâbi Tutulması Karşısında Bireylerin Korunmasına Dair Avrupa Konseyi Sözleşmesinin Uygun Bulunmasına Dair Kanun</a:t>
            </a:r>
          </a:p>
          <a:p>
            <a:pPr>
              <a:spcAft>
                <a:spcPts val="600"/>
              </a:spcAft>
            </a:pPr>
            <a:r>
              <a:rPr lang="tr-TR" sz="1200" b="0" i="0" dirty="0">
                <a:solidFill>
                  <a:srgbClr val="333333"/>
                </a:solidFill>
                <a:effectLst/>
                <a:latin typeface="Helvetica" pitchFamily="2" charset="0"/>
              </a:rPr>
              <a:t>23/10/2014 Tarih ve 6563 Sayılı Elektronik Ticaretin Düzenlenmesi Hakkında Kanun</a:t>
            </a:r>
          </a:p>
          <a:p>
            <a:pPr>
              <a:spcAft>
                <a:spcPts val="600"/>
              </a:spcAft>
            </a:pPr>
            <a:r>
              <a:rPr lang="tr-TR" sz="1200" b="0" i="0" dirty="0">
                <a:solidFill>
                  <a:srgbClr val="333333"/>
                </a:solidFill>
                <a:effectLst/>
                <a:latin typeface="Helvetica" pitchFamily="2" charset="0"/>
              </a:rPr>
              <a:t>22/ 04/ 2014 Tarih ve 6533 Sayılı Sanal Ortamda İşlenen Suçlar Sözleşmesinin Onaylanmasının Uygun Bulunduğuna Dair Kanun</a:t>
            </a:r>
          </a:p>
          <a:p>
            <a:pPr>
              <a:spcAft>
                <a:spcPts val="600"/>
              </a:spcAft>
            </a:pPr>
            <a:r>
              <a:rPr lang="tr-TR" sz="1200" b="0" i="0" dirty="0">
                <a:solidFill>
                  <a:srgbClr val="333333"/>
                </a:solidFill>
                <a:effectLst/>
                <a:latin typeface="Helvetica" pitchFamily="2" charset="0"/>
              </a:rPr>
              <a:t>6335 sayılı Türk Ticaret Kanunu ile Türk Ticaret Kanununun Yürürlüğü ve Uygulama Şekli Hakkında Kanunda Değişiklik Yapılmasına Dair Kanun</a:t>
            </a:r>
          </a:p>
          <a:p>
            <a:pPr>
              <a:spcAft>
                <a:spcPts val="600"/>
              </a:spcAft>
            </a:pPr>
            <a:r>
              <a:rPr lang="tr-TR" sz="1200" b="0" i="0" dirty="0">
                <a:solidFill>
                  <a:srgbClr val="333333"/>
                </a:solidFill>
                <a:effectLst/>
                <a:latin typeface="Helvetica" pitchFamily="2" charset="0"/>
              </a:rPr>
              <a:t>Kalkınma Bakanlığının Teşkilat ve Görevleri Hakkında Kanun Hükmünde Kararname</a:t>
            </a:r>
          </a:p>
          <a:p>
            <a:pPr>
              <a:spcAft>
                <a:spcPts val="600"/>
              </a:spcAft>
            </a:pPr>
            <a:r>
              <a:rPr lang="tr-TR" sz="1200" b="0" i="0" dirty="0">
                <a:solidFill>
                  <a:srgbClr val="333333"/>
                </a:solidFill>
                <a:effectLst/>
                <a:latin typeface="Helvetica" pitchFamily="2" charset="0"/>
              </a:rPr>
              <a:t>Türk Ticaret Kanunu</a:t>
            </a:r>
          </a:p>
          <a:p>
            <a:pPr>
              <a:spcAft>
                <a:spcPts val="600"/>
              </a:spcAft>
            </a:pPr>
            <a:r>
              <a:rPr lang="tr-TR" sz="1200" b="0" i="0" dirty="0">
                <a:solidFill>
                  <a:srgbClr val="333333"/>
                </a:solidFill>
                <a:effectLst/>
                <a:latin typeface="Helvetica" pitchFamily="2" charset="0"/>
              </a:rPr>
              <a:t>6099 Sayılı Tebligat Kanunu ve Bazı Kanunlarda Değişiklik Yapılmasına Dair Kanun</a:t>
            </a:r>
          </a:p>
          <a:p>
            <a:pPr>
              <a:spcAft>
                <a:spcPts val="600"/>
              </a:spcAft>
            </a:pPr>
            <a:r>
              <a:rPr lang="tr-TR" sz="1200" b="0" i="0" dirty="0">
                <a:solidFill>
                  <a:srgbClr val="333333"/>
                </a:solidFill>
                <a:effectLst/>
                <a:latin typeface="Helvetica" pitchFamily="2" charset="0"/>
              </a:rPr>
              <a:t>5917 sayılı Bütçe Kanunlarında Yer Alan Bazı Hükümlerin İlgili Kanun ve Kanun Hükmünde Kararnamelere Eklenmesi İle Bazı Kanun Ve Kanun Hükmünde Kararnamelerde Değişiklik Yapılmasına İlişkin Kanun</a:t>
            </a:r>
          </a:p>
          <a:p>
            <a:pPr>
              <a:spcAft>
                <a:spcPts val="600"/>
              </a:spcAft>
            </a:pPr>
            <a:r>
              <a:rPr lang="tr-TR" sz="1200" b="0" i="0" dirty="0">
                <a:solidFill>
                  <a:srgbClr val="333333"/>
                </a:solidFill>
                <a:effectLst/>
                <a:latin typeface="Helvetica" pitchFamily="2" charset="0"/>
              </a:rPr>
              <a:t>5838 sayılı Bazı Kanunlarda Değişiklik Yapılması Hakkında Kanun</a:t>
            </a:r>
          </a:p>
          <a:p>
            <a:pPr>
              <a:spcAft>
                <a:spcPts val="600"/>
              </a:spcAft>
            </a:pPr>
            <a:r>
              <a:rPr lang="tr-TR" sz="1200" b="0" i="0" dirty="0">
                <a:solidFill>
                  <a:srgbClr val="333333"/>
                </a:solidFill>
                <a:effectLst/>
                <a:latin typeface="Helvetica" pitchFamily="2" charset="0"/>
              </a:rPr>
              <a:t>5812 sayılı Kamu İhale Kanunu ile Kamu İhale Sözleşmeleri Kanununda Değişiklik Yapılmasına Dair Kanun</a:t>
            </a:r>
          </a:p>
          <a:p>
            <a:pPr>
              <a:spcAft>
                <a:spcPts val="600"/>
              </a:spcAft>
            </a:pPr>
            <a:r>
              <a:rPr lang="tr-TR" sz="1200" b="0" i="0" dirty="0">
                <a:solidFill>
                  <a:srgbClr val="333333"/>
                </a:solidFill>
                <a:effectLst/>
                <a:latin typeface="Helvetica" pitchFamily="2" charset="0"/>
              </a:rPr>
              <a:t>5809 sayılı Elektronik Haberleşme Kanunu</a:t>
            </a:r>
          </a:p>
          <a:p>
            <a:pPr>
              <a:spcAft>
                <a:spcPts val="600"/>
              </a:spcAft>
            </a:pPr>
            <a:r>
              <a:rPr lang="tr-TR" sz="1200" b="0" i="0" dirty="0">
                <a:solidFill>
                  <a:srgbClr val="333333"/>
                </a:solidFill>
                <a:effectLst/>
                <a:latin typeface="Helvetica" pitchFamily="2" charset="0"/>
              </a:rPr>
              <a:t>5793 sayılı Bazı Kanun ve Kanun Hükmünde Kararnamelerde Değişiklik Yapılmasına Dair Kanun</a:t>
            </a:r>
          </a:p>
          <a:p>
            <a:pPr>
              <a:spcAft>
                <a:spcPts val="600"/>
              </a:spcAft>
            </a:pPr>
            <a:r>
              <a:rPr lang="tr-TR" sz="1200" b="0" i="0" dirty="0">
                <a:solidFill>
                  <a:srgbClr val="333333"/>
                </a:solidFill>
                <a:effectLst/>
                <a:latin typeface="Helvetica" pitchFamily="2" charset="0"/>
              </a:rPr>
              <a:t>5746 sayılı Araştırma ve Geliştirme Faaliyetlerinin Desteklenmesi Hakkında Kanun</a:t>
            </a:r>
          </a:p>
          <a:p>
            <a:pPr>
              <a:spcAft>
                <a:spcPts val="600"/>
              </a:spcAft>
            </a:pPr>
            <a:r>
              <a:rPr lang="tr-TR" sz="1200" b="0" i="0" dirty="0">
                <a:solidFill>
                  <a:srgbClr val="333333"/>
                </a:solidFill>
                <a:effectLst/>
                <a:latin typeface="Helvetica" pitchFamily="2" charset="0"/>
              </a:rPr>
              <a:t>5651 Sayılı 'İnternet Ortamında Yapılan Yayınların Düzenlenmesi ve Bu Yayınlar Yoluyla İşlenen Suçlarla Mücadele Edilmesi Hakkında Kanun'</a:t>
            </a:r>
          </a:p>
          <a:p>
            <a:pPr>
              <a:spcAft>
                <a:spcPts val="600"/>
              </a:spcAft>
            </a:pPr>
            <a:r>
              <a:rPr lang="tr-TR" sz="1200" b="0" i="0" dirty="0">
                <a:solidFill>
                  <a:srgbClr val="333333"/>
                </a:solidFill>
                <a:effectLst/>
                <a:latin typeface="Helvetica" pitchFamily="2" charset="0"/>
              </a:rPr>
              <a:t>5647 Sayılı 'WIPO Telif Hakları </a:t>
            </a:r>
            <a:r>
              <a:rPr lang="tr-TR" sz="1200" b="0" i="0" dirty="0" err="1">
                <a:solidFill>
                  <a:srgbClr val="333333"/>
                </a:solidFill>
                <a:effectLst/>
                <a:latin typeface="Helvetica" pitchFamily="2" charset="0"/>
              </a:rPr>
              <a:t>Andlaşmasına</a:t>
            </a:r>
            <a:r>
              <a:rPr lang="tr-TR" sz="1200" b="0" i="0" dirty="0">
                <a:solidFill>
                  <a:srgbClr val="333333"/>
                </a:solidFill>
                <a:effectLst/>
                <a:latin typeface="Helvetica" pitchFamily="2" charset="0"/>
              </a:rPr>
              <a:t> Katılmamızın Uygun Bulunduğu Hakkında Kanun’</a:t>
            </a:r>
          </a:p>
          <a:p>
            <a:pPr>
              <a:spcAft>
                <a:spcPts val="600"/>
              </a:spcAft>
            </a:pPr>
            <a:endParaRPr lang="tr-TR" sz="1200" dirty="0">
              <a:solidFill>
                <a:srgbClr val="333333"/>
              </a:solidFill>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endParaRPr lang="tr-TR" sz="1200" dirty="0">
              <a:solidFill>
                <a:srgbClr val="333333"/>
              </a:solidFill>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endParaRPr lang="tr-TR" sz="1200" dirty="0">
              <a:solidFill>
                <a:srgbClr val="333333"/>
              </a:solidFill>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endParaRPr lang="tr-TR" sz="1200" dirty="0">
              <a:solidFill>
                <a:srgbClr val="333333"/>
              </a:solidFill>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endParaRPr lang="tr-TR" sz="1200" dirty="0">
              <a:solidFill>
                <a:srgbClr val="333333"/>
              </a:solidFill>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endParaRPr lang="tr-TR" sz="1200" dirty="0">
              <a:solidFill>
                <a:srgbClr val="333333"/>
              </a:solidFill>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endParaRPr lang="tr-TR" sz="1200" dirty="0">
              <a:solidFill>
                <a:srgbClr val="333333"/>
              </a:solidFill>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endParaRPr lang="tr-TR" sz="1200" dirty="0">
              <a:solidFill>
                <a:srgbClr val="333333"/>
              </a:solidFill>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endParaRPr lang="tr-TR" sz="1200" b="0" i="0" dirty="0">
              <a:solidFill>
                <a:srgbClr val="333333"/>
              </a:solidFill>
              <a:effectLst/>
              <a:latin typeface="Helvetica" pitchFamily="2" charset="0"/>
            </a:endParaRPr>
          </a:p>
          <a:p>
            <a:pPr>
              <a:spcAft>
                <a:spcPts val="600"/>
              </a:spcAft>
            </a:pPr>
            <a:r>
              <a:rPr lang="tr-TR" sz="1200" b="0" i="0" dirty="0">
                <a:solidFill>
                  <a:srgbClr val="333333"/>
                </a:solidFill>
                <a:effectLst/>
                <a:latin typeface="Helvetica" pitchFamily="2" charset="0"/>
              </a:rPr>
              <a:t>5510 sayılı Sosyal Sigortalar ve Genel Sağlık Sigortası Kanunu</a:t>
            </a:r>
          </a:p>
          <a:p>
            <a:pPr>
              <a:spcAft>
                <a:spcPts val="600"/>
              </a:spcAft>
            </a:pPr>
            <a:r>
              <a:rPr lang="tr-TR" sz="1200" b="0" i="0" dirty="0">
                <a:solidFill>
                  <a:srgbClr val="333333"/>
                </a:solidFill>
                <a:effectLst/>
                <a:latin typeface="Helvetica" pitchFamily="2" charset="0"/>
              </a:rPr>
              <a:t>5369 Sayılı Evrensel Hizmetin Sağlanması ve Bazı Kanunlarda Değişiklik Yapılması Hakkında Kanun</a:t>
            </a:r>
          </a:p>
          <a:p>
            <a:pPr>
              <a:spcAft>
                <a:spcPts val="600"/>
              </a:spcAft>
            </a:pPr>
            <a:endParaRPr lang="tr-TR" sz="1200" b="0" i="0" dirty="0">
              <a:solidFill>
                <a:srgbClr val="333333"/>
              </a:solidFill>
              <a:effectLst/>
              <a:latin typeface="Helvetica" pitchFamily="2" charset="0"/>
            </a:endParaRPr>
          </a:p>
          <a:p>
            <a:pPr>
              <a:spcAft>
                <a:spcPts val="600"/>
              </a:spcAft>
            </a:pPr>
            <a:endParaRPr lang="tr-TR" sz="1200" dirty="0">
              <a:solidFill>
                <a:srgbClr val="333333"/>
              </a:solidFill>
              <a:latin typeface="Helvetica" pitchFamily="2" charset="0"/>
            </a:endParaRPr>
          </a:p>
          <a:p>
            <a:pPr>
              <a:spcAft>
                <a:spcPts val="600"/>
              </a:spcAft>
            </a:pPr>
            <a:r>
              <a:rPr lang="tr-TR" sz="1200" b="0" i="0" dirty="0">
                <a:solidFill>
                  <a:srgbClr val="333333"/>
                </a:solidFill>
                <a:effectLst/>
                <a:latin typeface="Helvetica" pitchFamily="2" charset="0"/>
              </a:rPr>
              <a:t>5237 sayılı Türk Ceza Kanunu</a:t>
            </a:r>
          </a:p>
          <a:p>
            <a:pPr>
              <a:spcAft>
                <a:spcPts val="600"/>
              </a:spcAft>
            </a:pPr>
            <a:r>
              <a:rPr lang="tr-TR" sz="1200" b="0" i="0" dirty="0">
                <a:solidFill>
                  <a:srgbClr val="333333"/>
                </a:solidFill>
                <a:effectLst/>
                <a:latin typeface="Helvetica" pitchFamily="2" charset="0"/>
              </a:rPr>
              <a:t>Bazı Kanunlarda ve 178 Sayılı Kanun Hükmünde Kararnamede Değişiklik Yapılması Hakkında 5228 Sayılı Kanun</a:t>
            </a:r>
          </a:p>
          <a:p>
            <a:pPr>
              <a:spcAft>
                <a:spcPts val="600"/>
              </a:spcAft>
            </a:pPr>
            <a:r>
              <a:rPr lang="tr-TR" sz="1200" b="0" i="0" dirty="0">
                <a:solidFill>
                  <a:srgbClr val="333333"/>
                </a:solidFill>
                <a:effectLst/>
                <a:latin typeface="Helvetica" pitchFamily="2" charset="0"/>
              </a:rPr>
              <a:t>5216 Sayılı Büyükşehir Belediyesi Kanunu</a:t>
            </a:r>
          </a:p>
          <a:p>
            <a:pPr>
              <a:spcAft>
                <a:spcPts val="600"/>
              </a:spcAft>
            </a:pPr>
            <a:r>
              <a:rPr lang="tr-TR" sz="1200" b="0" i="0" dirty="0">
                <a:solidFill>
                  <a:srgbClr val="333333"/>
                </a:solidFill>
                <a:effectLst/>
                <a:latin typeface="Helvetica" pitchFamily="2" charset="0"/>
              </a:rPr>
              <a:t>5194 sayılı Bazı Kanun Hükmünde Kararnamelerde Değişiklik Yapılmasında Dair Kanun</a:t>
            </a:r>
          </a:p>
          <a:p>
            <a:pPr>
              <a:spcAft>
                <a:spcPts val="600"/>
              </a:spcAft>
            </a:pPr>
            <a:r>
              <a:rPr lang="tr-TR" sz="1200" b="0" i="0" dirty="0">
                <a:solidFill>
                  <a:srgbClr val="333333"/>
                </a:solidFill>
                <a:effectLst/>
                <a:latin typeface="Helvetica" pitchFamily="2" charset="0"/>
              </a:rPr>
              <a:t>5174 sayılı Türkiye Odalar Borsalar Birliği ile Odalar Borsalar Kanunu</a:t>
            </a:r>
          </a:p>
          <a:p>
            <a:pPr>
              <a:spcAft>
                <a:spcPts val="600"/>
              </a:spcAft>
            </a:pPr>
            <a:r>
              <a:rPr lang="tr-TR" sz="1200" b="0" i="0" dirty="0">
                <a:solidFill>
                  <a:srgbClr val="333333"/>
                </a:solidFill>
                <a:effectLst/>
                <a:latin typeface="Helvetica" pitchFamily="2" charset="0"/>
              </a:rPr>
              <a:t>5101 Sayılı Çeşitli Kanunlarda Değişiklik Yapılmasına İlişkin Kanun</a:t>
            </a:r>
          </a:p>
          <a:p>
            <a:pPr>
              <a:spcAft>
                <a:spcPts val="600"/>
              </a:spcAft>
            </a:pPr>
            <a:r>
              <a:rPr lang="tr-TR" sz="1200" b="0" i="0" dirty="0">
                <a:solidFill>
                  <a:srgbClr val="333333"/>
                </a:solidFill>
                <a:effectLst/>
                <a:latin typeface="Helvetica" pitchFamily="2" charset="0"/>
              </a:rPr>
              <a:t>5073 Sayılı Kanun</a:t>
            </a:r>
          </a:p>
          <a:p>
            <a:pPr>
              <a:spcAft>
                <a:spcPts val="600"/>
              </a:spcAft>
            </a:pPr>
            <a:r>
              <a:rPr lang="tr-TR" sz="1200" b="0" i="0" dirty="0">
                <a:solidFill>
                  <a:srgbClr val="333333"/>
                </a:solidFill>
                <a:effectLst/>
                <a:latin typeface="Helvetica" pitchFamily="2" charset="0"/>
              </a:rPr>
              <a:t>5070 sayılı Elektronik İmza Kanunu</a:t>
            </a:r>
          </a:p>
          <a:p>
            <a:pPr>
              <a:spcAft>
                <a:spcPts val="600"/>
              </a:spcAft>
            </a:pPr>
            <a:r>
              <a:rPr lang="tr-TR" sz="1200" b="0" i="0" dirty="0">
                <a:solidFill>
                  <a:srgbClr val="333333"/>
                </a:solidFill>
                <a:effectLst/>
                <a:latin typeface="Helvetica" pitchFamily="2" charset="0"/>
              </a:rPr>
              <a:t>5035 Sayılı Bazı Kanunlarda Değişiklik Yapılması Hakkında Kanun</a:t>
            </a:r>
          </a:p>
          <a:p>
            <a:pPr>
              <a:spcAft>
                <a:spcPts val="600"/>
              </a:spcAft>
            </a:pPr>
            <a:r>
              <a:rPr lang="tr-TR" sz="1200" b="0" i="0" dirty="0">
                <a:solidFill>
                  <a:srgbClr val="333333"/>
                </a:solidFill>
                <a:effectLst/>
                <a:latin typeface="Helvetica" pitchFamily="2" charset="0"/>
              </a:rPr>
              <a:t>4982 Sayılı Bilgi Edinme Hakkı Kanunu</a:t>
            </a:r>
          </a:p>
          <a:p>
            <a:pPr>
              <a:spcAft>
                <a:spcPts val="600"/>
              </a:spcAft>
            </a:pPr>
            <a:r>
              <a:rPr lang="tr-TR" sz="1200" b="0" i="0" dirty="0">
                <a:solidFill>
                  <a:srgbClr val="333333"/>
                </a:solidFill>
                <a:effectLst/>
                <a:latin typeface="Helvetica" pitchFamily="2" charset="0"/>
              </a:rPr>
              <a:t>4962 Sayılı Bazı Kanunlarda Değişiklik Yapılması Hakkında Kanun</a:t>
            </a:r>
          </a:p>
          <a:p>
            <a:pPr>
              <a:spcAft>
                <a:spcPts val="600"/>
              </a:spcAft>
            </a:pPr>
            <a:r>
              <a:rPr lang="tr-TR" sz="1200" b="0" i="0" dirty="0">
                <a:solidFill>
                  <a:srgbClr val="333333"/>
                </a:solidFill>
                <a:effectLst/>
                <a:latin typeface="Helvetica" pitchFamily="2" charset="0"/>
              </a:rPr>
              <a:t>4826 sayılı Nüfus Kanununun Bazı Maddelerinin Değiştirilmesine Dair Kanun</a:t>
            </a:r>
          </a:p>
          <a:p>
            <a:pPr>
              <a:spcAft>
                <a:spcPts val="600"/>
              </a:spcAft>
            </a:pPr>
            <a:r>
              <a:rPr lang="tr-TR" sz="1200" b="0" i="0" dirty="0">
                <a:solidFill>
                  <a:srgbClr val="333333"/>
                </a:solidFill>
                <a:effectLst/>
                <a:latin typeface="Helvetica" pitchFamily="2" charset="0"/>
              </a:rPr>
              <a:t>4822 sayılı Tüketicinin Korunması Hakkında Kanunda Değişiklik Yapılmasına Dair Kanun</a:t>
            </a:r>
          </a:p>
          <a:p>
            <a:pPr>
              <a:spcAft>
                <a:spcPts val="600"/>
              </a:spcAft>
            </a:pPr>
            <a:r>
              <a:rPr lang="tr-TR" sz="1200" b="0" i="0" dirty="0">
                <a:solidFill>
                  <a:srgbClr val="333333"/>
                </a:solidFill>
                <a:effectLst/>
                <a:latin typeface="Helvetica" pitchFamily="2" charset="0"/>
              </a:rPr>
              <a:t>4763 Türkiye Cumhuriyeti ile Avrupa Topluluğu Arasında Türkiye Cumhuriyetinin Topluluk Programlarına Katılmasının Genel İlkeleri Hakkında Çerçeve Anlaşmanın Onaylanmasının Uygun Bulunduğuna Dair Kanun</a:t>
            </a:r>
          </a:p>
          <a:p>
            <a:pPr>
              <a:spcAft>
                <a:spcPts val="600"/>
              </a:spcAft>
            </a:pPr>
            <a:r>
              <a:rPr lang="tr-TR" sz="1200" b="0" i="0" dirty="0">
                <a:solidFill>
                  <a:srgbClr val="333333"/>
                </a:solidFill>
                <a:effectLst/>
                <a:latin typeface="Helvetica" pitchFamily="2" charset="0"/>
              </a:rPr>
              <a:t>4691 Sayılı Teknoloji Geliştirme Bölgeleri Kanunu</a:t>
            </a:r>
          </a:p>
          <a:p>
            <a:pPr>
              <a:spcAft>
                <a:spcPts val="600"/>
              </a:spcAft>
            </a:pPr>
            <a:br>
              <a:rPr lang="tr-TR" dirty="0">
                <a:effectLst/>
              </a:rPr>
            </a:br>
            <a:endParaRPr lang="tr-TR" dirty="0">
              <a:effectLst/>
            </a:endParaRPr>
          </a:p>
        </p:txBody>
      </p:sp>
    </p:spTree>
    <p:extLst>
      <p:ext uri="{BB962C8B-B14F-4D97-AF65-F5344CB8AC3E}">
        <p14:creationId xmlns:p14="http://schemas.microsoft.com/office/powerpoint/2010/main" val="42547041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B0A7529-FDCF-E146-9442-D80A4397A900}"/>
              </a:ext>
            </a:extLst>
          </p:cNvPr>
          <p:cNvPicPr>
            <a:picLocks noChangeAspect="1"/>
          </p:cNvPicPr>
          <p:nvPr/>
        </p:nvPicPr>
        <p:blipFill>
          <a:blip r:embed="rId2"/>
          <a:stretch>
            <a:fillRect/>
          </a:stretch>
        </p:blipFill>
        <p:spPr>
          <a:xfrm>
            <a:off x="3282049" y="0"/>
            <a:ext cx="5627902" cy="6858000"/>
          </a:xfrm>
          <a:prstGeom prst="rect">
            <a:avLst/>
          </a:prstGeom>
        </p:spPr>
      </p:pic>
    </p:spTree>
    <p:extLst>
      <p:ext uri="{BB962C8B-B14F-4D97-AF65-F5344CB8AC3E}">
        <p14:creationId xmlns:p14="http://schemas.microsoft.com/office/powerpoint/2010/main" val="25378446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6EDE787-1C42-7142-B895-1BAB3400E2F4}"/>
              </a:ext>
            </a:extLst>
          </p:cNvPr>
          <p:cNvPicPr>
            <a:picLocks noChangeAspect="1"/>
          </p:cNvPicPr>
          <p:nvPr/>
        </p:nvPicPr>
        <p:blipFill>
          <a:blip r:embed="rId2"/>
          <a:stretch>
            <a:fillRect/>
          </a:stretch>
        </p:blipFill>
        <p:spPr>
          <a:xfrm>
            <a:off x="3038293" y="0"/>
            <a:ext cx="6115414" cy="6858000"/>
          </a:xfrm>
          <a:prstGeom prst="rect">
            <a:avLst/>
          </a:prstGeom>
        </p:spPr>
      </p:pic>
    </p:spTree>
    <p:extLst>
      <p:ext uri="{BB962C8B-B14F-4D97-AF65-F5344CB8AC3E}">
        <p14:creationId xmlns:p14="http://schemas.microsoft.com/office/powerpoint/2010/main" val="2695959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8E64457-5AFA-5940-B42C-4962E3A04B4E}"/>
              </a:ext>
            </a:extLst>
          </p:cNvPr>
          <p:cNvPicPr>
            <a:picLocks noChangeAspect="1"/>
          </p:cNvPicPr>
          <p:nvPr/>
        </p:nvPicPr>
        <p:blipFill>
          <a:blip r:embed="rId2"/>
          <a:stretch>
            <a:fillRect/>
          </a:stretch>
        </p:blipFill>
        <p:spPr>
          <a:xfrm>
            <a:off x="1390650" y="603250"/>
            <a:ext cx="9410700" cy="5651500"/>
          </a:xfrm>
          <a:prstGeom prst="rect">
            <a:avLst/>
          </a:prstGeom>
        </p:spPr>
      </p:pic>
    </p:spTree>
    <p:extLst>
      <p:ext uri="{BB962C8B-B14F-4D97-AF65-F5344CB8AC3E}">
        <p14:creationId xmlns:p14="http://schemas.microsoft.com/office/powerpoint/2010/main" val="5111412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F1D02B6-F328-DB43-8086-494464DDF160}"/>
              </a:ext>
            </a:extLst>
          </p:cNvPr>
          <p:cNvPicPr>
            <a:picLocks noChangeAspect="1"/>
          </p:cNvPicPr>
          <p:nvPr/>
        </p:nvPicPr>
        <p:blipFill>
          <a:blip r:embed="rId2"/>
          <a:stretch>
            <a:fillRect/>
          </a:stretch>
        </p:blipFill>
        <p:spPr>
          <a:xfrm>
            <a:off x="990600" y="495300"/>
            <a:ext cx="10210800" cy="5867400"/>
          </a:xfrm>
          <a:prstGeom prst="rect">
            <a:avLst/>
          </a:prstGeom>
        </p:spPr>
      </p:pic>
    </p:spTree>
    <p:extLst>
      <p:ext uri="{BB962C8B-B14F-4D97-AF65-F5344CB8AC3E}">
        <p14:creationId xmlns:p14="http://schemas.microsoft.com/office/powerpoint/2010/main" val="28089105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A307AEE-A76B-BA42-8DE6-F44B75B4AECC}"/>
              </a:ext>
            </a:extLst>
          </p:cNvPr>
          <p:cNvPicPr>
            <a:picLocks noChangeAspect="1"/>
          </p:cNvPicPr>
          <p:nvPr/>
        </p:nvPicPr>
        <p:blipFill>
          <a:blip r:embed="rId2"/>
          <a:stretch>
            <a:fillRect/>
          </a:stretch>
        </p:blipFill>
        <p:spPr>
          <a:xfrm>
            <a:off x="3293231" y="0"/>
            <a:ext cx="5605537" cy="6858000"/>
          </a:xfrm>
          <a:prstGeom prst="rect">
            <a:avLst/>
          </a:prstGeom>
        </p:spPr>
      </p:pic>
    </p:spTree>
    <p:extLst>
      <p:ext uri="{BB962C8B-B14F-4D97-AF65-F5344CB8AC3E}">
        <p14:creationId xmlns:p14="http://schemas.microsoft.com/office/powerpoint/2010/main" val="33822143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7FAA268-F555-2D47-BEA6-629F6DC80408}"/>
              </a:ext>
            </a:extLst>
          </p:cNvPr>
          <p:cNvPicPr>
            <a:picLocks noChangeAspect="1"/>
          </p:cNvPicPr>
          <p:nvPr/>
        </p:nvPicPr>
        <p:blipFill>
          <a:blip r:embed="rId2"/>
          <a:stretch>
            <a:fillRect/>
          </a:stretch>
        </p:blipFill>
        <p:spPr>
          <a:xfrm>
            <a:off x="1454150" y="476250"/>
            <a:ext cx="9283700" cy="5905500"/>
          </a:xfrm>
          <a:prstGeom prst="rect">
            <a:avLst/>
          </a:prstGeom>
        </p:spPr>
      </p:pic>
    </p:spTree>
    <p:extLst>
      <p:ext uri="{BB962C8B-B14F-4D97-AF65-F5344CB8AC3E}">
        <p14:creationId xmlns:p14="http://schemas.microsoft.com/office/powerpoint/2010/main" val="6036400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B15A52F-79B7-AF43-AC68-A1669F2A7CDB}"/>
              </a:ext>
            </a:extLst>
          </p:cNvPr>
          <p:cNvPicPr>
            <a:picLocks noChangeAspect="1"/>
          </p:cNvPicPr>
          <p:nvPr/>
        </p:nvPicPr>
        <p:blipFill>
          <a:blip r:embed="rId2"/>
          <a:stretch>
            <a:fillRect/>
          </a:stretch>
        </p:blipFill>
        <p:spPr>
          <a:xfrm>
            <a:off x="3093668" y="0"/>
            <a:ext cx="6004664" cy="6858000"/>
          </a:xfrm>
          <a:prstGeom prst="rect">
            <a:avLst/>
          </a:prstGeom>
        </p:spPr>
      </p:pic>
    </p:spTree>
    <p:extLst>
      <p:ext uri="{BB962C8B-B14F-4D97-AF65-F5344CB8AC3E}">
        <p14:creationId xmlns:p14="http://schemas.microsoft.com/office/powerpoint/2010/main" val="31304453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E0A996A-CE86-8843-A373-B32D6DFAC98C}"/>
              </a:ext>
            </a:extLst>
          </p:cNvPr>
          <p:cNvPicPr>
            <a:picLocks noChangeAspect="1"/>
          </p:cNvPicPr>
          <p:nvPr/>
        </p:nvPicPr>
        <p:blipFill>
          <a:blip r:embed="rId2"/>
          <a:stretch>
            <a:fillRect/>
          </a:stretch>
        </p:blipFill>
        <p:spPr>
          <a:xfrm>
            <a:off x="1384300" y="1035050"/>
            <a:ext cx="9423400" cy="4787900"/>
          </a:xfrm>
          <a:prstGeom prst="rect">
            <a:avLst/>
          </a:prstGeom>
        </p:spPr>
      </p:pic>
    </p:spTree>
    <p:extLst>
      <p:ext uri="{BB962C8B-B14F-4D97-AF65-F5344CB8AC3E}">
        <p14:creationId xmlns:p14="http://schemas.microsoft.com/office/powerpoint/2010/main" val="11079112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98FF72E-FC44-0340-A764-530097AC8309}"/>
              </a:ext>
            </a:extLst>
          </p:cNvPr>
          <p:cNvPicPr>
            <a:picLocks noChangeAspect="1"/>
          </p:cNvPicPr>
          <p:nvPr/>
        </p:nvPicPr>
        <p:blipFill>
          <a:blip r:embed="rId2"/>
          <a:stretch>
            <a:fillRect/>
          </a:stretch>
        </p:blipFill>
        <p:spPr>
          <a:xfrm>
            <a:off x="1581561" y="0"/>
            <a:ext cx="9028878" cy="6858000"/>
          </a:xfrm>
          <a:prstGeom prst="rect">
            <a:avLst/>
          </a:prstGeom>
        </p:spPr>
      </p:pic>
    </p:spTree>
    <p:extLst>
      <p:ext uri="{BB962C8B-B14F-4D97-AF65-F5344CB8AC3E}">
        <p14:creationId xmlns:p14="http://schemas.microsoft.com/office/powerpoint/2010/main" val="42045840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B9388C1-0041-304C-890A-AE117964D298}"/>
              </a:ext>
            </a:extLst>
          </p:cNvPr>
          <p:cNvPicPr>
            <a:picLocks noChangeAspect="1"/>
          </p:cNvPicPr>
          <p:nvPr/>
        </p:nvPicPr>
        <p:blipFill>
          <a:blip r:embed="rId2"/>
          <a:stretch>
            <a:fillRect/>
          </a:stretch>
        </p:blipFill>
        <p:spPr>
          <a:xfrm>
            <a:off x="2359536" y="0"/>
            <a:ext cx="7472927" cy="6858000"/>
          </a:xfrm>
          <a:prstGeom prst="rect">
            <a:avLst/>
          </a:prstGeom>
        </p:spPr>
      </p:pic>
    </p:spTree>
    <p:extLst>
      <p:ext uri="{BB962C8B-B14F-4D97-AF65-F5344CB8AC3E}">
        <p14:creationId xmlns:p14="http://schemas.microsoft.com/office/powerpoint/2010/main" val="237718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53D9B58C-7734-1340-B08C-8DD2FC8856F8}"/>
              </a:ext>
            </a:extLst>
          </p:cNvPr>
          <p:cNvSpPr/>
          <p:nvPr/>
        </p:nvSpPr>
        <p:spPr>
          <a:xfrm>
            <a:off x="228601" y="973247"/>
            <a:ext cx="11357810" cy="4862870"/>
          </a:xfrm>
          <a:prstGeom prst="rect">
            <a:avLst/>
          </a:prstGeom>
        </p:spPr>
        <p:txBody>
          <a:bodyPr wrap="square">
            <a:spAutoFit/>
          </a:bodyPr>
          <a:lstStyle/>
          <a:p>
            <a:r>
              <a:rPr lang="tr-TR" b="1" i="0" dirty="0">
                <a:solidFill>
                  <a:srgbClr val="333333"/>
                </a:solidFill>
                <a:effectLst/>
                <a:latin typeface="Oswald"/>
              </a:rPr>
              <a:t>ULUSLARARASI ANLAŞMALAR</a:t>
            </a:r>
          </a:p>
          <a:p>
            <a:endParaRPr lang="tr-TR" b="1" i="0" dirty="0">
              <a:solidFill>
                <a:srgbClr val="333333"/>
              </a:solidFill>
              <a:effectLst/>
              <a:latin typeface="Oswald"/>
            </a:endParaRP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Kişisel Verilerin Otomatik İşleme Tabi Tutulması Karşısında Bireylerin Korunması Sözleşmesi</a:t>
            </a: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Türkiye Cumhuriyeti’nin Avrupa Topluluğu’nun Rekabet Edebilirlik ve Yenilik Çerçeve Programı’nın (2007-2013) Bilgi ve İletişim Teknolojileri Politika Destek Programına Katılımı Konusunda Türkiye Cumhuriyeti ile Avrupa Topluluğu Arasında Mutabakat </a:t>
            </a:r>
            <a:r>
              <a:rPr lang="tr-TR" b="0" i="0" dirty="0" err="1">
                <a:solidFill>
                  <a:srgbClr val="333333"/>
                </a:solidFill>
                <a:effectLst/>
                <a:latin typeface="Helvetica" pitchFamily="2" charset="0"/>
              </a:rPr>
              <a:t>Zaptı’nın</a:t>
            </a:r>
            <a:r>
              <a:rPr lang="tr-TR" b="0" i="0" dirty="0">
                <a:solidFill>
                  <a:srgbClr val="333333"/>
                </a:solidFill>
                <a:effectLst/>
                <a:latin typeface="Helvetica" pitchFamily="2" charset="0"/>
              </a:rPr>
              <a:t> Onaylanması Hakkında Karar</a:t>
            </a:r>
          </a:p>
          <a:p>
            <a:pPr marL="285750" indent="-285750">
              <a:spcAft>
                <a:spcPts val="1200"/>
              </a:spcAft>
              <a:buFont typeface="Arial" panose="020B0604020202020204" pitchFamily="34" charset="0"/>
              <a:buChar char="•"/>
            </a:pPr>
            <a:r>
              <a:rPr lang="tr-TR" b="0" i="0" dirty="0" err="1">
                <a:solidFill>
                  <a:srgbClr val="333333"/>
                </a:solidFill>
                <a:effectLst/>
                <a:latin typeface="Helvetica" pitchFamily="2" charset="0"/>
              </a:rPr>
              <a:t>Pan</a:t>
            </a:r>
            <a:r>
              <a:rPr lang="tr-TR" b="0" i="0" dirty="0">
                <a:solidFill>
                  <a:srgbClr val="333333"/>
                </a:solidFill>
                <a:effectLst/>
                <a:latin typeface="Helvetica" pitchFamily="2" charset="0"/>
              </a:rPr>
              <a:t>-Avrupa e-Devlet Hizmetlerinin İdareler, İş Dünyası Ve Vatandaşlara Birlikte İşler Sunumu Konusundaki Topluluk Programına (IDABC) Türkiye'nin Katılımı Hakkında Avrupa Topluluğu Ve Türkiye Cumhuriyeti Arasında Yapılan Mutabakat Zaptının Onaylanması Hakkında Karar</a:t>
            </a: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'İdareler Arasında Elektronik Veri Değişimi Konusundaki Topluluk Programı (IDA)'</a:t>
            </a:r>
            <a:r>
              <a:rPr lang="tr-TR" b="0" i="0" dirty="0" err="1">
                <a:solidFill>
                  <a:srgbClr val="333333"/>
                </a:solidFill>
                <a:effectLst/>
                <a:latin typeface="Helvetica" pitchFamily="2" charset="0"/>
              </a:rPr>
              <a:t>na</a:t>
            </a:r>
            <a:r>
              <a:rPr lang="tr-TR" b="0" i="0" dirty="0">
                <a:solidFill>
                  <a:srgbClr val="333333"/>
                </a:solidFill>
                <a:effectLst/>
                <a:latin typeface="Helvetica" pitchFamily="2" charset="0"/>
              </a:rPr>
              <a:t> Türkiye’nin katılımı Hakkında Avrupa Topluluğu ile Türkiye Cumhuriyeti Arasında Yapılan Mutabakat Zaptının Onaylanması Hakkında Karar</a:t>
            </a: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Bilgi Toplumunda Küresel Ağlar Üzerinde Avrupa Sayısal İçeriğinin Kullanımını ve Gelişimini Desteklemeye ve Dil Çeşitliliğini Teşvik Etmeye Yönelik Çok Yıllı Programa (e-İçerik) Türkiye’nin Katılımı Hakkında Avrupa Topluluğu ve Türkiye Cumhuriyeti Arasında Yapılan Mutabakat </a:t>
            </a:r>
            <a:r>
              <a:rPr lang="tr-TR" b="0" i="0" dirty="0" err="1">
                <a:solidFill>
                  <a:srgbClr val="333333"/>
                </a:solidFill>
                <a:effectLst/>
                <a:latin typeface="Helvetica" pitchFamily="2" charset="0"/>
              </a:rPr>
              <a:t>Zaptı’nın</a:t>
            </a:r>
            <a:r>
              <a:rPr lang="tr-TR" b="0" i="0" dirty="0">
                <a:solidFill>
                  <a:srgbClr val="333333"/>
                </a:solidFill>
                <a:effectLst/>
                <a:latin typeface="Helvetica" pitchFamily="2" charset="0"/>
              </a:rPr>
              <a:t> Onaylanması Hakkında Karar</a:t>
            </a:r>
          </a:p>
        </p:txBody>
      </p:sp>
    </p:spTree>
    <p:extLst>
      <p:ext uri="{BB962C8B-B14F-4D97-AF65-F5344CB8AC3E}">
        <p14:creationId xmlns:p14="http://schemas.microsoft.com/office/powerpoint/2010/main" val="35584399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8554A47-1ADC-0849-A008-A57C5A5E4838}"/>
              </a:ext>
            </a:extLst>
          </p:cNvPr>
          <p:cNvPicPr>
            <a:picLocks noChangeAspect="1"/>
          </p:cNvPicPr>
          <p:nvPr/>
        </p:nvPicPr>
        <p:blipFill>
          <a:blip r:embed="rId2"/>
          <a:stretch>
            <a:fillRect/>
          </a:stretch>
        </p:blipFill>
        <p:spPr>
          <a:xfrm>
            <a:off x="2436107" y="0"/>
            <a:ext cx="7319785" cy="6858000"/>
          </a:xfrm>
          <a:prstGeom prst="rect">
            <a:avLst/>
          </a:prstGeom>
        </p:spPr>
      </p:pic>
    </p:spTree>
    <p:extLst>
      <p:ext uri="{BB962C8B-B14F-4D97-AF65-F5344CB8AC3E}">
        <p14:creationId xmlns:p14="http://schemas.microsoft.com/office/powerpoint/2010/main" val="42479942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64B3CF7-F76D-E848-987D-366588273ECC}"/>
              </a:ext>
            </a:extLst>
          </p:cNvPr>
          <p:cNvPicPr>
            <a:picLocks noChangeAspect="1"/>
          </p:cNvPicPr>
          <p:nvPr/>
        </p:nvPicPr>
        <p:blipFill>
          <a:blip r:embed="rId2"/>
          <a:stretch>
            <a:fillRect/>
          </a:stretch>
        </p:blipFill>
        <p:spPr>
          <a:xfrm>
            <a:off x="1784350" y="635000"/>
            <a:ext cx="8623300" cy="5588000"/>
          </a:xfrm>
          <a:prstGeom prst="rect">
            <a:avLst/>
          </a:prstGeom>
        </p:spPr>
      </p:pic>
    </p:spTree>
    <p:extLst>
      <p:ext uri="{BB962C8B-B14F-4D97-AF65-F5344CB8AC3E}">
        <p14:creationId xmlns:p14="http://schemas.microsoft.com/office/powerpoint/2010/main" val="34369525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EC4A0BC-084E-3E42-8FA1-B351B2FA3E1D}"/>
              </a:ext>
            </a:extLst>
          </p:cNvPr>
          <p:cNvPicPr>
            <a:picLocks noChangeAspect="1"/>
          </p:cNvPicPr>
          <p:nvPr/>
        </p:nvPicPr>
        <p:blipFill>
          <a:blip r:embed="rId2"/>
          <a:stretch>
            <a:fillRect/>
          </a:stretch>
        </p:blipFill>
        <p:spPr>
          <a:xfrm>
            <a:off x="1676400" y="755650"/>
            <a:ext cx="8839200" cy="5346700"/>
          </a:xfrm>
          <a:prstGeom prst="rect">
            <a:avLst/>
          </a:prstGeom>
        </p:spPr>
      </p:pic>
    </p:spTree>
    <p:extLst>
      <p:ext uri="{BB962C8B-B14F-4D97-AF65-F5344CB8AC3E}">
        <p14:creationId xmlns:p14="http://schemas.microsoft.com/office/powerpoint/2010/main" val="35522060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873CD7C-8747-F940-B500-FEF564E2A32C}"/>
              </a:ext>
            </a:extLst>
          </p:cNvPr>
          <p:cNvPicPr>
            <a:picLocks noChangeAspect="1"/>
          </p:cNvPicPr>
          <p:nvPr/>
        </p:nvPicPr>
        <p:blipFill>
          <a:blip r:embed="rId2"/>
          <a:stretch>
            <a:fillRect/>
          </a:stretch>
        </p:blipFill>
        <p:spPr>
          <a:xfrm>
            <a:off x="2887951" y="0"/>
            <a:ext cx="6416097" cy="6858000"/>
          </a:xfrm>
          <a:prstGeom prst="rect">
            <a:avLst/>
          </a:prstGeom>
        </p:spPr>
      </p:pic>
    </p:spTree>
    <p:extLst>
      <p:ext uri="{BB962C8B-B14F-4D97-AF65-F5344CB8AC3E}">
        <p14:creationId xmlns:p14="http://schemas.microsoft.com/office/powerpoint/2010/main" val="42484068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F84AB2B-E3CD-E343-91FC-6626CF17BD4B}"/>
              </a:ext>
            </a:extLst>
          </p:cNvPr>
          <p:cNvPicPr>
            <a:picLocks noChangeAspect="1"/>
          </p:cNvPicPr>
          <p:nvPr/>
        </p:nvPicPr>
        <p:blipFill>
          <a:blip r:embed="rId2"/>
          <a:stretch>
            <a:fillRect/>
          </a:stretch>
        </p:blipFill>
        <p:spPr>
          <a:xfrm>
            <a:off x="2672922" y="0"/>
            <a:ext cx="6846155" cy="6858000"/>
          </a:xfrm>
          <a:prstGeom prst="rect">
            <a:avLst/>
          </a:prstGeom>
        </p:spPr>
      </p:pic>
    </p:spTree>
    <p:extLst>
      <p:ext uri="{BB962C8B-B14F-4D97-AF65-F5344CB8AC3E}">
        <p14:creationId xmlns:p14="http://schemas.microsoft.com/office/powerpoint/2010/main" val="27864703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2527271-C297-7E42-B778-6B32DBDE4A36}"/>
              </a:ext>
            </a:extLst>
          </p:cNvPr>
          <p:cNvPicPr>
            <a:picLocks noChangeAspect="1"/>
          </p:cNvPicPr>
          <p:nvPr/>
        </p:nvPicPr>
        <p:blipFill>
          <a:blip r:embed="rId2"/>
          <a:stretch>
            <a:fillRect/>
          </a:stretch>
        </p:blipFill>
        <p:spPr>
          <a:xfrm>
            <a:off x="2724150" y="1409700"/>
            <a:ext cx="6743700" cy="4038600"/>
          </a:xfrm>
          <a:prstGeom prst="rect">
            <a:avLst/>
          </a:prstGeom>
        </p:spPr>
      </p:pic>
    </p:spTree>
    <p:extLst>
      <p:ext uri="{BB962C8B-B14F-4D97-AF65-F5344CB8AC3E}">
        <p14:creationId xmlns:p14="http://schemas.microsoft.com/office/powerpoint/2010/main" val="35695241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3FF2D34-A296-664A-8848-B74BEE0C3C38}"/>
              </a:ext>
            </a:extLst>
          </p:cNvPr>
          <p:cNvPicPr>
            <a:picLocks noChangeAspect="1"/>
          </p:cNvPicPr>
          <p:nvPr/>
        </p:nvPicPr>
        <p:blipFill>
          <a:blip r:embed="rId2"/>
          <a:stretch>
            <a:fillRect/>
          </a:stretch>
        </p:blipFill>
        <p:spPr>
          <a:xfrm>
            <a:off x="3112770" y="0"/>
            <a:ext cx="5966460" cy="6858000"/>
          </a:xfrm>
          <a:prstGeom prst="rect">
            <a:avLst/>
          </a:prstGeom>
        </p:spPr>
      </p:pic>
    </p:spTree>
    <p:extLst>
      <p:ext uri="{BB962C8B-B14F-4D97-AF65-F5344CB8AC3E}">
        <p14:creationId xmlns:p14="http://schemas.microsoft.com/office/powerpoint/2010/main" val="41640062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12C01FE-2620-2441-A779-1B9CCCA3A694}"/>
              </a:ext>
            </a:extLst>
          </p:cNvPr>
          <p:cNvPicPr>
            <a:picLocks noChangeAspect="1"/>
          </p:cNvPicPr>
          <p:nvPr/>
        </p:nvPicPr>
        <p:blipFill>
          <a:blip r:embed="rId2"/>
          <a:stretch>
            <a:fillRect/>
          </a:stretch>
        </p:blipFill>
        <p:spPr>
          <a:xfrm>
            <a:off x="2895600" y="1155700"/>
            <a:ext cx="6400800" cy="4546600"/>
          </a:xfrm>
          <a:prstGeom prst="rect">
            <a:avLst/>
          </a:prstGeom>
        </p:spPr>
      </p:pic>
    </p:spTree>
    <p:extLst>
      <p:ext uri="{BB962C8B-B14F-4D97-AF65-F5344CB8AC3E}">
        <p14:creationId xmlns:p14="http://schemas.microsoft.com/office/powerpoint/2010/main" val="17548718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B4AD72C-ABC4-9241-B500-2AFF8DB241D7}"/>
              </a:ext>
            </a:extLst>
          </p:cNvPr>
          <p:cNvPicPr>
            <a:picLocks noChangeAspect="1"/>
          </p:cNvPicPr>
          <p:nvPr/>
        </p:nvPicPr>
        <p:blipFill>
          <a:blip r:embed="rId2"/>
          <a:stretch>
            <a:fillRect/>
          </a:stretch>
        </p:blipFill>
        <p:spPr>
          <a:xfrm>
            <a:off x="3064633" y="0"/>
            <a:ext cx="6062734" cy="6858000"/>
          </a:xfrm>
          <a:prstGeom prst="rect">
            <a:avLst/>
          </a:prstGeom>
        </p:spPr>
      </p:pic>
    </p:spTree>
    <p:extLst>
      <p:ext uri="{BB962C8B-B14F-4D97-AF65-F5344CB8AC3E}">
        <p14:creationId xmlns:p14="http://schemas.microsoft.com/office/powerpoint/2010/main" val="12540195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5AA161F-AD82-0F43-99E5-C0A46E032A9B}"/>
              </a:ext>
            </a:extLst>
          </p:cNvPr>
          <p:cNvPicPr>
            <a:picLocks noChangeAspect="1"/>
          </p:cNvPicPr>
          <p:nvPr/>
        </p:nvPicPr>
        <p:blipFill>
          <a:blip r:embed="rId2"/>
          <a:stretch>
            <a:fillRect/>
          </a:stretch>
        </p:blipFill>
        <p:spPr>
          <a:xfrm>
            <a:off x="2209800" y="1562100"/>
            <a:ext cx="7772400" cy="3733800"/>
          </a:xfrm>
          <a:prstGeom prst="rect">
            <a:avLst/>
          </a:prstGeom>
        </p:spPr>
      </p:pic>
    </p:spTree>
    <p:extLst>
      <p:ext uri="{BB962C8B-B14F-4D97-AF65-F5344CB8AC3E}">
        <p14:creationId xmlns:p14="http://schemas.microsoft.com/office/powerpoint/2010/main" val="145887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10A8DF5-9BFE-3F42-A13F-FBED89B49656}"/>
              </a:ext>
            </a:extLst>
          </p:cNvPr>
          <p:cNvSpPr/>
          <p:nvPr/>
        </p:nvSpPr>
        <p:spPr>
          <a:xfrm>
            <a:off x="601579" y="1166843"/>
            <a:ext cx="12007516" cy="3908762"/>
          </a:xfrm>
          <a:prstGeom prst="rect">
            <a:avLst/>
          </a:prstGeom>
        </p:spPr>
        <p:txBody>
          <a:bodyPr wrap="square">
            <a:spAutoFit/>
          </a:bodyPr>
          <a:lstStyle/>
          <a:p>
            <a:r>
              <a:rPr lang="tr-TR" b="1" dirty="0">
                <a:effectLst/>
                <a:latin typeface="Oswald"/>
              </a:rPr>
              <a:t>BAKANLAR KURULU KARARLARI</a:t>
            </a:r>
          </a:p>
          <a:p>
            <a:endParaRPr lang="tr-TR" b="1" dirty="0">
              <a:effectLst/>
              <a:latin typeface="Oswald"/>
            </a:endParaRP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Ulusal Siber Güvenlik Çalışmalarının Yürütülmesi, Yönetilmesi ve Koordinasyonuna İlişkin Karar</a:t>
            </a: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2009/14812 Sayılı Bakanlar Kurulu Kararı (Bazı mallara uygulanacak KDV oranlarının tespiti ile Mal ve Hizmetlere Uygulanacak Katma Değer Vergisi Oranlarının Tespitine İlişkin Kararda değişiklik yapılması hakkında)</a:t>
            </a: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e-Devlet kapısının kurulması, işletilmesi ve yönetilmesine ilişkin kararda değişiklik yapılması hakkındaki 2006/10423 Sayılı Bakanlar Kurulu Kararı</a:t>
            </a: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e-Devlet Kapısına İlişkin 2006/10316 Sayılı Bakanlar Kurulu Kararı</a:t>
            </a:r>
          </a:p>
          <a:p>
            <a:pPr marL="285750" indent="-285750">
              <a:spcAft>
                <a:spcPts val="1200"/>
              </a:spcAft>
              <a:buFont typeface="Arial" panose="020B0604020202020204" pitchFamily="34" charset="0"/>
              <a:buChar char="•"/>
            </a:pPr>
            <a:r>
              <a:rPr lang="tr-TR" b="0" i="0" dirty="0">
                <a:solidFill>
                  <a:srgbClr val="333333"/>
                </a:solidFill>
                <a:effectLst/>
                <a:latin typeface="Helvetica" pitchFamily="2" charset="0"/>
              </a:rPr>
              <a:t>e-Devlet Kapısına ilişkin 2005/8409 sayılı Bakanlar Kurulu Kararı</a:t>
            </a:r>
          </a:p>
          <a:p>
            <a:br>
              <a:rPr lang="tr-TR" dirty="0">
                <a:effectLst/>
              </a:rPr>
            </a:br>
            <a:endParaRPr lang="tr-TR" dirty="0">
              <a:effectLst/>
            </a:endParaRPr>
          </a:p>
        </p:txBody>
      </p:sp>
    </p:spTree>
    <p:extLst>
      <p:ext uri="{BB962C8B-B14F-4D97-AF65-F5344CB8AC3E}">
        <p14:creationId xmlns:p14="http://schemas.microsoft.com/office/powerpoint/2010/main" val="14121778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CE69846-63AF-3342-9CF4-E4D0DDC09AB3}"/>
              </a:ext>
            </a:extLst>
          </p:cNvPr>
          <p:cNvPicPr>
            <a:picLocks noChangeAspect="1"/>
          </p:cNvPicPr>
          <p:nvPr/>
        </p:nvPicPr>
        <p:blipFill>
          <a:blip r:embed="rId2"/>
          <a:stretch>
            <a:fillRect/>
          </a:stretch>
        </p:blipFill>
        <p:spPr>
          <a:xfrm>
            <a:off x="2419350" y="793750"/>
            <a:ext cx="7353300" cy="5270500"/>
          </a:xfrm>
          <a:prstGeom prst="rect">
            <a:avLst/>
          </a:prstGeom>
        </p:spPr>
      </p:pic>
    </p:spTree>
    <p:extLst>
      <p:ext uri="{BB962C8B-B14F-4D97-AF65-F5344CB8AC3E}">
        <p14:creationId xmlns:p14="http://schemas.microsoft.com/office/powerpoint/2010/main" val="42885353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FBBA352-30F0-3148-B53E-050FAFE0AAAE}"/>
              </a:ext>
            </a:extLst>
          </p:cNvPr>
          <p:cNvPicPr>
            <a:picLocks noChangeAspect="1"/>
          </p:cNvPicPr>
          <p:nvPr/>
        </p:nvPicPr>
        <p:blipFill>
          <a:blip r:embed="rId2"/>
          <a:stretch>
            <a:fillRect/>
          </a:stretch>
        </p:blipFill>
        <p:spPr>
          <a:xfrm>
            <a:off x="2228850" y="1968500"/>
            <a:ext cx="7734300" cy="2921000"/>
          </a:xfrm>
          <a:prstGeom prst="rect">
            <a:avLst/>
          </a:prstGeom>
        </p:spPr>
      </p:pic>
    </p:spTree>
    <p:extLst>
      <p:ext uri="{BB962C8B-B14F-4D97-AF65-F5344CB8AC3E}">
        <p14:creationId xmlns:p14="http://schemas.microsoft.com/office/powerpoint/2010/main" val="15762726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C37166C-362B-1D49-9DAB-ADCF0DC13F84}"/>
              </a:ext>
            </a:extLst>
          </p:cNvPr>
          <p:cNvPicPr>
            <a:picLocks noChangeAspect="1"/>
          </p:cNvPicPr>
          <p:nvPr/>
        </p:nvPicPr>
        <p:blipFill>
          <a:blip r:embed="rId2"/>
          <a:stretch>
            <a:fillRect/>
          </a:stretch>
        </p:blipFill>
        <p:spPr>
          <a:xfrm>
            <a:off x="2260600" y="1911350"/>
            <a:ext cx="7670800" cy="3035300"/>
          </a:xfrm>
          <a:prstGeom prst="rect">
            <a:avLst/>
          </a:prstGeom>
        </p:spPr>
      </p:pic>
    </p:spTree>
    <p:extLst>
      <p:ext uri="{BB962C8B-B14F-4D97-AF65-F5344CB8AC3E}">
        <p14:creationId xmlns:p14="http://schemas.microsoft.com/office/powerpoint/2010/main" val="5559675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E189DA6-B0C4-2F4A-B2C6-480BB95A8C7E}"/>
              </a:ext>
            </a:extLst>
          </p:cNvPr>
          <p:cNvPicPr>
            <a:picLocks noChangeAspect="1"/>
          </p:cNvPicPr>
          <p:nvPr/>
        </p:nvPicPr>
        <p:blipFill>
          <a:blip r:embed="rId2"/>
          <a:stretch>
            <a:fillRect/>
          </a:stretch>
        </p:blipFill>
        <p:spPr>
          <a:xfrm>
            <a:off x="2311400" y="1314450"/>
            <a:ext cx="7569200" cy="4229100"/>
          </a:xfrm>
          <a:prstGeom prst="rect">
            <a:avLst/>
          </a:prstGeom>
        </p:spPr>
      </p:pic>
    </p:spTree>
    <p:extLst>
      <p:ext uri="{BB962C8B-B14F-4D97-AF65-F5344CB8AC3E}">
        <p14:creationId xmlns:p14="http://schemas.microsoft.com/office/powerpoint/2010/main" val="40484903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7211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9414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1338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72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281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897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BFBE879-6197-A74E-BDBA-BBA4140A7C23}"/>
              </a:ext>
            </a:extLst>
          </p:cNvPr>
          <p:cNvSpPr/>
          <p:nvPr/>
        </p:nvSpPr>
        <p:spPr>
          <a:xfrm>
            <a:off x="360947" y="86916"/>
            <a:ext cx="11466095" cy="6771084"/>
          </a:xfrm>
          <a:prstGeom prst="rect">
            <a:avLst/>
          </a:prstGeom>
        </p:spPr>
        <p:txBody>
          <a:bodyPr wrap="square">
            <a:spAutoFit/>
          </a:bodyPr>
          <a:lstStyle/>
          <a:p>
            <a:pPr>
              <a:spcAft>
                <a:spcPts val="600"/>
              </a:spcAft>
            </a:pPr>
            <a:r>
              <a:rPr lang="tr-TR" sz="1400" b="1" i="0" dirty="0">
                <a:solidFill>
                  <a:srgbClr val="333333"/>
                </a:solidFill>
                <a:effectLst/>
                <a:latin typeface="Oswald"/>
              </a:rPr>
              <a:t>YÖNETMELİKLER</a:t>
            </a:r>
            <a:endParaRPr lang="tr-TR" b="1" i="0" dirty="0">
              <a:solidFill>
                <a:srgbClr val="333333"/>
              </a:solidFill>
              <a:effectLst/>
              <a:latin typeface="Oswald"/>
            </a:endParaRP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Elektronik Ticarette Hizmet Sağlayıcı ve Aracı Hizmet Sağlayıcılar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Ticari İletişim ve Ticari Elektronik İletiler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Elektronik, Haberleşme, Uzay ve Havacılık Sektöründe Araştırma Geliştirme Projelerinin Desteklenmesine İlişkin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Elektronik Haberleşme Sektöründe Kişisel Verilerin İşlenmesi ve Gizliliğinin Korunması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Adres Kayıt Sistemi Yönetmeliği ile Bazı Yönetmeliklerde Değişiklik Yapılmasına Dair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Kayıtlı Elektronik Posta Sistemine İlişkin Usul ve Esaslar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Elektronik İhale Uygulama Yönetmeliği</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İnternet Alan Adları Yönetmeliği</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Resmî İstatistiklerde Veri Gizliliği ve Gizli Veri Güvenliğine İlişkin Usul Ve Esaslar Hakkında Yönetmelikte Değişiklik Yapılmasına Dair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Türkiye Barolar Birliği Reklam Yasağı Yönetmeliğinde Değişiklik Yapılmasına Dair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Karayolları Trafik Yönetmeliğinde Değişiklik Yapılmasına Dair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Sosyal Sigorta İşlemleri Yönetmeliği</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Karayolları Trafik Yönetmeliğinde Değişiklik Yapılmasına Dair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Kamu Kurum ve Kuruluşlarının Büyük Ölçekli Bilgi İşlem Birimlerinde Sözleşmeli Bilişim Personeli İstihdamına İlişkin Esas ve Usuller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Telekomünikasyon Kurumu Tarafından Erişim Sağlayıcılara ve Yer Sağlayıcılara Faaliyet Belgesi Verilmesine İlişkin Usul Ve Esaslar Hakkında Yönetmelikte Değişiklik Yapılmasına Dair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İnternet Ortamında Yapılan Yayınların Düzenlenmesine Dair Usul ve Esaslar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İnternet Toplu Kullanım Sağlayıcıları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Telekomünikasyon Kurumu Tarafından Erişim Sağlayıcılara ve Yer Sağlayıcılara Faaliyet Belgesi Verilmesine İlişkin Usul ve Esaslar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Mesafeli Sözleşmeler Uygulama Usul ve Esasları Hakkında Yönetmelikte Değişiklik Yapılmasına Dair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Adres ve Numaralamaya İlişkin Yönetmek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6 Ocak 2005 tarihli Elektronik İmza Kanunu'nun Uygulanmasına İlişkin Usul ve Esaslar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2004/8125 Resmi Yazışmalarda Uygulanacak Esas ve Usuller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2004/7189 Bilgi Edinme Hakkı Kanunu'nun Uygulanmasına İlişkin Esas ve Usuller Hakkında Yönetmelik</a:t>
            </a:r>
          </a:p>
          <a:p>
            <a:pPr marL="171450" indent="-171450">
              <a:spcAft>
                <a:spcPts val="600"/>
              </a:spcAft>
              <a:buFont typeface="Arial" panose="020B0604020202020204" pitchFamily="34" charset="0"/>
              <a:buChar char="•"/>
            </a:pPr>
            <a:r>
              <a:rPr lang="tr-TR" sz="1200" b="0" i="0" dirty="0">
                <a:solidFill>
                  <a:srgbClr val="333333"/>
                </a:solidFill>
                <a:effectLst/>
                <a:latin typeface="Helvetica" pitchFamily="2" charset="0"/>
              </a:rPr>
              <a:t>Mesafeli Sözleşmeler Uygulama Usul ve Esasları Hakkında Yönetmelik</a:t>
            </a:r>
          </a:p>
        </p:txBody>
      </p:sp>
    </p:spTree>
    <p:extLst>
      <p:ext uri="{BB962C8B-B14F-4D97-AF65-F5344CB8AC3E}">
        <p14:creationId xmlns:p14="http://schemas.microsoft.com/office/powerpoint/2010/main" val="26364239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9695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5624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5879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2384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588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4056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9632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813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E464574-F77F-B04F-9D0F-99A26BC71909}"/>
              </a:ext>
            </a:extLst>
          </p:cNvPr>
          <p:cNvPicPr>
            <a:picLocks noChangeAspect="1"/>
          </p:cNvPicPr>
          <p:nvPr/>
        </p:nvPicPr>
        <p:blipFill>
          <a:blip r:embed="rId2"/>
          <a:stretch>
            <a:fillRect/>
          </a:stretch>
        </p:blipFill>
        <p:spPr>
          <a:xfrm>
            <a:off x="3137514" y="0"/>
            <a:ext cx="5916971" cy="6858000"/>
          </a:xfrm>
          <a:prstGeom prst="rect">
            <a:avLst/>
          </a:prstGeom>
        </p:spPr>
      </p:pic>
    </p:spTree>
    <p:extLst>
      <p:ext uri="{BB962C8B-B14F-4D97-AF65-F5344CB8AC3E}">
        <p14:creationId xmlns:p14="http://schemas.microsoft.com/office/powerpoint/2010/main" val="2908809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3F942C7-FA02-C24F-B077-3CC537A611B0}"/>
              </a:ext>
            </a:extLst>
          </p:cNvPr>
          <p:cNvPicPr>
            <a:picLocks noChangeAspect="1"/>
          </p:cNvPicPr>
          <p:nvPr/>
        </p:nvPicPr>
        <p:blipFill>
          <a:blip r:embed="rId2"/>
          <a:stretch>
            <a:fillRect/>
          </a:stretch>
        </p:blipFill>
        <p:spPr>
          <a:xfrm>
            <a:off x="1740403" y="0"/>
            <a:ext cx="8711194" cy="6858000"/>
          </a:xfrm>
          <a:prstGeom prst="rect">
            <a:avLst/>
          </a:prstGeom>
        </p:spPr>
      </p:pic>
    </p:spTree>
    <p:extLst>
      <p:ext uri="{BB962C8B-B14F-4D97-AF65-F5344CB8AC3E}">
        <p14:creationId xmlns:p14="http://schemas.microsoft.com/office/powerpoint/2010/main" val="30139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C8AD043-33A8-5E49-9B0B-831F5ACE82E0}"/>
              </a:ext>
            </a:extLst>
          </p:cNvPr>
          <p:cNvPicPr>
            <a:picLocks noChangeAspect="1"/>
          </p:cNvPicPr>
          <p:nvPr/>
        </p:nvPicPr>
        <p:blipFill>
          <a:blip r:embed="rId2"/>
          <a:stretch>
            <a:fillRect/>
          </a:stretch>
        </p:blipFill>
        <p:spPr>
          <a:xfrm>
            <a:off x="2546292" y="0"/>
            <a:ext cx="7099416" cy="6858000"/>
          </a:xfrm>
          <a:prstGeom prst="rect">
            <a:avLst/>
          </a:prstGeom>
        </p:spPr>
      </p:pic>
    </p:spTree>
    <p:extLst>
      <p:ext uri="{BB962C8B-B14F-4D97-AF65-F5344CB8AC3E}">
        <p14:creationId xmlns:p14="http://schemas.microsoft.com/office/powerpoint/2010/main" val="599427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ED9E881-923B-FD48-B76F-A3F53B872E80}"/>
              </a:ext>
            </a:extLst>
          </p:cNvPr>
          <p:cNvPicPr>
            <a:picLocks noChangeAspect="1"/>
          </p:cNvPicPr>
          <p:nvPr/>
        </p:nvPicPr>
        <p:blipFill>
          <a:blip r:embed="rId2"/>
          <a:stretch>
            <a:fillRect/>
          </a:stretch>
        </p:blipFill>
        <p:spPr>
          <a:xfrm>
            <a:off x="3591565" y="0"/>
            <a:ext cx="5008870" cy="6858000"/>
          </a:xfrm>
          <a:prstGeom prst="rect">
            <a:avLst/>
          </a:prstGeom>
        </p:spPr>
      </p:pic>
    </p:spTree>
    <p:extLst>
      <p:ext uri="{BB962C8B-B14F-4D97-AF65-F5344CB8AC3E}">
        <p14:creationId xmlns:p14="http://schemas.microsoft.com/office/powerpoint/2010/main" val="977281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D9FCC5A-FB01-7644-8B3E-E034F08463CF}"/>
              </a:ext>
            </a:extLst>
          </p:cNvPr>
          <p:cNvPicPr>
            <a:picLocks noChangeAspect="1"/>
          </p:cNvPicPr>
          <p:nvPr/>
        </p:nvPicPr>
        <p:blipFill>
          <a:blip r:embed="rId2"/>
          <a:stretch>
            <a:fillRect/>
          </a:stretch>
        </p:blipFill>
        <p:spPr>
          <a:xfrm>
            <a:off x="3334560" y="0"/>
            <a:ext cx="5522879" cy="6858000"/>
          </a:xfrm>
          <a:prstGeom prst="rect">
            <a:avLst/>
          </a:prstGeom>
        </p:spPr>
      </p:pic>
    </p:spTree>
    <p:extLst>
      <p:ext uri="{BB962C8B-B14F-4D97-AF65-F5344CB8AC3E}">
        <p14:creationId xmlns:p14="http://schemas.microsoft.com/office/powerpoint/2010/main" val="1227913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EBD5E02F-0D66-F646-BECC-30AC1F077D18}"/>
              </a:ext>
            </a:extLst>
          </p:cNvPr>
          <p:cNvSpPr/>
          <p:nvPr/>
        </p:nvSpPr>
        <p:spPr>
          <a:xfrm>
            <a:off x="790074" y="593724"/>
            <a:ext cx="9529010" cy="5355312"/>
          </a:xfrm>
          <a:prstGeom prst="rect">
            <a:avLst/>
          </a:prstGeom>
        </p:spPr>
        <p:txBody>
          <a:bodyPr wrap="square">
            <a:spAutoFit/>
          </a:bodyPr>
          <a:lstStyle/>
          <a:p>
            <a:r>
              <a:rPr lang="tr-TR" b="1" i="0" dirty="0">
                <a:solidFill>
                  <a:srgbClr val="333333"/>
                </a:solidFill>
                <a:effectLst/>
                <a:latin typeface="Oswald"/>
              </a:rPr>
              <a:t>ÜLKEMİZDE BİLGİ TOPLUMUNA DÖNÜŞÜM</a:t>
            </a:r>
          </a:p>
          <a:p>
            <a:endParaRPr lang="tr-TR" b="1" i="0" dirty="0">
              <a:solidFill>
                <a:srgbClr val="333333"/>
              </a:solidFill>
              <a:effectLst/>
              <a:latin typeface="Oswald"/>
            </a:endParaRPr>
          </a:p>
          <a:p>
            <a:r>
              <a:rPr lang="tr-TR" b="0" i="0" dirty="0">
                <a:solidFill>
                  <a:srgbClr val="333333"/>
                </a:solidFill>
                <a:effectLst/>
                <a:latin typeface="Droid Sans"/>
              </a:rPr>
              <a:t>1990′lı yılların özellikle ikinci yarısından itibaren tüm dünyada olduğu gibi ülkemizde de bilgi toplumu olma yönünde çabaların arttığı gözlenmektedir. Ülkemizde bu dönemde, bilgi toplumuna geçiş amacına yönelik olarak ön plana çıkan rapor ve araştırmaların yanı sıra bilgi toplumunun belli unsurlarının koordinasyonuna yönelik çalışmalar ön planda olmuştur.</a:t>
            </a:r>
          </a:p>
          <a:p>
            <a:endParaRPr lang="tr-TR" b="0" i="0" dirty="0">
              <a:solidFill>
                <a:srgbClr val="333333"/>
              </a:solidFill>
              <a:effectLst/>
              <a:latin typeface="Droid Sans"/>
            </a:endParaRPr>
          </a:p>
          <a:p>
            <a:r>
              <a:rPr lang="tr-TR" b="1" i="0" dirty="0">
                <a:solidFill>
                  <a:srgbClr val="333333"/>
                </a:solidFill>
                <a:effectLst/>
                <a:latin typeface="Droid Sans"/>
              </a:rPr>
              <a:t>Bilişim ve Ekonomik Modernizasyon Raporu</a:t>
            </a:r>
            <a:br>
              <a:rPr lang="tr-TR" b="0" i="0" dirty="0">
                <a:solidFill>
                  <a:srgbClr val="333333"/>
                </a:solidFill>
                <a:effectLst/>
                <a:latin typeface="Droid Sans"/>
              </a:rPr>
            </a:br>
            <a:r>
              <a:rPr lang="tr-TR" b="0" i="0" dirty="0">
                <a:solidFill>
                  <a:srgbClr val="333333"/>
                </a:solidFill>
                <a:effectLst/>
                <a:latin typeface="Droid Sans"/>
              </a:rPr>
              <a:t>Türkiye ile Dünya Bankası işbirliğinde hazırlanarak 1993 yılında yayınlanan raporda Türkiye’de bilgi toplumuna yönelik bilgisayar kullanımı, yazılım pazarı, bilgi ekonomisinde insan kaynağı, iletişim ağları ve yasal altyapı alanında tespitlere yer verilerek bir eylem planı önerisi getirilmiştir. Ancak Dünya Bankası ile kredi anlaşması tamamlanamamış ve rapor önerileri uygulanamamıştır.</a:t>
            </a:r>
          </a:p>
          <a:p>
            <a:r>
              <a:rPr lang="tr-TR" b="0" i="0" dirty="0">
                <a:solidFill>
                  <a:srgbClr val="333333"/>
                </a:solidFill>
                <a:effectLst/>
                <a:latin typeface="Droid Sans"/>
              </a:rPr>
              <a:t>Bilişim ve Ekonomik Modernizasyon Raporuna ulaşmak için </a:t>
            </a:r>
            <a:r>
              <a:rPr lang="tr-TR" b="0" i="0" u="none" strike="noStrike" dirty="0">
                <a:solidFill>
                  <a:srgbClr val="0777D9"/>
                </a:solidFill>
                <a:effectLst/>
                <a:latin typeface="Droid Sans"/>
                <a:hlinkClick r:id="rId2"/>
              </a:rPr>
              <a:t>tıklayınız</a:t>
            </a:r>
            <a:r>
              <a:rPr lang="tr-TR" b="0" i="0" dirty="0">
                <a:solidFill>
                  <a:srgbClr val="333333"/>
                </a:solidFill>
                <a:effectLst/>
                <a:latin typeface="Droid Sans"/>
              </a:rPr>
              <a:t>.</a:t>
            </a:r>
          </a:p>
          <a:p>
            <a:endParaRPr lang="tr-TR" b="0" i="0" dirty="0">
              <a:solidFill>
                <a:srgbClr val="333333"/>
              </a:solidFill>
              <a:effectLst/>
              <a:latin typeface="Droid Sans"/>
            </a:endParaRPr>
          </a:p>
          <a:p>
            <a:r>
              <a:rPr lang="tr-TR" b="1" i="0" dirty="0">
                <a:solidFill>
                  <a:srgbClr val="333333"/>
                </a:solidFill>
                <a:effectLst/>
                <a:latin typeface="Droid Sans"/>
              </a:rPr>
              <a:t>Türkiye Ulusal Enformasyon Altyapısı </a:t>
            </a:r>
            <a:r>
              <a:rPr lang="tr-TR" b="1" i="0" dirty="0" err="1">
                <a:solidFill>
                  <a:srgbClr val="333333"/>
                </a:solidFill>
                <a:effectLst/>
                <a:latin typeface="Droid Sans"/>
              </a:rPr>
              <a:t>Anaplanı</a:t>
            </a:r>
            <a:r>
              <a:rPr lang="tr-TR" b="1" i="0" dirty="0">
                <a:solidFill>
                  <a:srgbClr val="333333"/>
                </a:solidFill>
                <a:effectLst/>
                <a:latin typeface="Droid Sans"/>
              </a:rPr>
              <a:t> (TUENA)</a:t>
            </a:r>
            <a:br>
              <a:rPr lang="tr-TR" b="0" i="0" dirty="0">
                <a:solidFill>
                  <a:srgbClr val="333333"/>
                </a:solidFill>
                <a:effectLst/>
                <a:latin typeface="Droid Sans"/>
              </a:rPr>
            </a:br>
            <a:r>
              <a:rPr lang="tr-TR" b="0" i="0" dirty="0">
                <a:solidFill>
                  <a:srgbClr val="333333"/>
                </a:solidFill>
                <a:effectLst/>
                <a:latin typeface="Droid Sans"/>
              </a:rPr>
              <a:t>Ulaştırma Bakanlığı ve TÜBİTAK tarafından 1999 yılında tamamlanan çalışma ile Türkiye’nin enformasyon politikalarının belirlenmesi amacıyla enformasyon teknolojileri altyapı ve kullanımı, bu alandaki düzenlemeler ve yönelimler gibi alanlarda dünyadaki genel eğilimler, Türkiye’deki mevcut durum, geleceğe dönük vizyon ve hedefler ile kurumsal yapılanma önerileri ortaya konmuştur.</a:t>
            </a:r>
          </a:p>
        </p:txBody>
      </p:sp>
    </p:spTree>
    <p:extLst>
      <p:ext uri="{BB962C8B-B14F-4D97-AF65-F5344CB8AC3E}">
        <p14:creationId xmlns:p14="http://schemas.microsoft.com/office/powerpoint/2010/main" val="1514149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F78828D-A1D7-DE43-B918-9919F78F107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CF124B1-741E-CB4E-8EB7-6E14FBB72FC2}"/>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B6A3418C-F014-AA42-B7E3-BF25304D2631}"/>
              </a:ext>
            </a:extLst>
          </p:cNvPr>
          <p:cNvPicPr>
            <a:picLocks noChangeAspect="1"/>
          </p:cNvPicPr>
          <p:nvPr/>
        </p:nvPicPr>
        <p:blipFill>
          <a:blip r:embed="rId2"/>
          <a:stretch>
            <a:fillRect/>
          </a:stretch>
        </p:blipFill>
        <p:spPr>
          <a:xfrm>
            <a:off x="3422476" y="0"/>
            <a:ext cx="5347048" cy="6858000"/>
          </a:xfrm>
          <a:prstGeom prst="rect">
            <a:avLst/>
          </a:prstGeom>
        </p:spPr>
      </p:pic>
    </p:spTree>
    <p:extLst>
      <p:ext uri="{BB962C8B-B14F-4D97-AF65-F5344CB8AC3E}">
        <p14:creationId xmlns:p14="http://schemas.microsoft.com/office/powerpoint/2010/main" val="3925098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402EBB4-FEDF-B04A-892E-CD57513D9D49}"/>
              </a:ext>
            </a:extLst>
          </p:cNvPr>
          <p:cNvPicPr>
            <a:picLocks noChangeAspect="1"/>
          </p:cNvPicPr>
          <p:nvPr/>
        </p:nvPicPr>
        <p:blipFill>
          <a:blip r:embed="rId2"/>
          <a:stretch>
            <a:fillRect/>
          </a:stretch>
        </p:blipFill>
        <p:spPr>
          <a:xfrm>
            <a:off x="1269671" y="0"/>
            <a:ext cx="9652657" cy="6858000"/>
          </a:xfrm>
          <a:prstGeom prst="rect">
            <a:avLst/>
          </a:prstGeom>
        </p:spPr>
      </p:pic>
    </p:spTree>
    <p:extLst>
      <p:ext uri="{BB962C8B-B14F-4D97-AF65-F5344CB8AC3E}">
        <p14:creationId xmlns:p14="http://schemas.microsoft.com/office/powerpoint/2010/main" val="2873255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85BBD34-4D6A-B547-B91D-CC9A581A5FA7}"/>
              </a:ext>
            </a:extLst>
          </p:cNvPr>
          <p:cNvPicPr>
            <a:picLocks noChangeAspect="1"/>
          </p:cNvPicPr>
          <p:nvPr/>
        </p:nvPicPr>
        <p:blipFill>
          <a:blip r:embed="rId2"/>
          <a:stretch>
            <a:fillRect/>
          </a:stretch>
        </p:blipFill>
        <p:spPr>
          <a:xfrm>
            <a:off x="1124179" y="0"/>
            <a:ext cx="9943642" cy="6858000"/>
          </a:xfrm>
          <a:prstGeom prst="rect">
            <a:avLst/>
          </a:prstGeom>
        </p:spPr>
      </p:pic>
    </p:spTree>
    <p:extLst>
      <p:ext uri="{BB962C8B-B14F-4D97-AF65-F5344CB8AC3E}">
        <p14:creationId xmlns:p14="http://schemas.microsoft.com/office/powerpoint/2010/main" val="930933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40C1A57-12D3-4C4C-A9AE-3B1077521841}"/>
              </a:ext>
            </a:extLst>
          </p:cNvPr>
          <p:cNvPicPr>
            <a:picLocks noChangeAspect="1"/>
          </p:cNvPicPr>
          <p:nvPr/>
        </p:nvPicPr>
        <p:blipFill>
          <a:blip r:embed="rId2"/>
          <a:stretch>
            <a:fillRect/>
          </a:stretch>
        </p:blipFill>
        <p:spPr>
          <a:xfrm>
            <a:off x="3482525" y="0"/>
            <a:ext cx="5226949" cy="6858000"/>
          </a:xfrm>
          <a:prstGeom prst="rect">
            <a:avLst/>
          </a:prstGeom>
        </p:spPr>
      </p:pic>
    </p:spTree>
    <p:extLst>
      <p:ext uri="{BB962C8B-B14F-4D97-AF65-F5344CB8AC3E}">
        <p14:creationId xmlns:p14="http://schemas.microsoft.com/office/powerpoint/2010/main" val="3896140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3149683-94FE-9747-807B-F55BE489898C}"/>
              </a:ext>
            </a:extLst>
          </p:cNvPr>
          <p:cNvPicPr>
            <a:picLocks noChangeAspect="1"/>
          </p:cNvPicPr>
          <p:nvPr/>
        </p:nvPicPr>
        <p:blipFill>
          <a:blip r:embed="rId2"/>
          <a:stretch>
            <a:fillRect/>
          </a:stretch>
        </p:blipFill>
        <p:spPr>
          <a:xfrm>
            <a:off x="3686531" y="0"/>
            <a:ext cx="4818937" cy="6858000"/>
          </a:xfrm>
          <a:prstGeom prst="rect">
            <a:avLst/>
          </a:prstGeom>
        </p:spPr>
      </p:pic>
    </p:spTree>
    <p:extLst>
      <p:ext uri="{BB962C8B-B14F-4D97-AF65-F5344CB8AC3E}">
        <p14:creationId xmlns:p14="http://schemas.microsoft.com/office/powerpoint/2010/main" val="1390713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8DA2D79-3AB6-E44C-AB04-4AE325187A88}"/>
              </a:ext>
            </a:extLst>
          </p:cNvPr>
          <p:cNvPicPr>
            <a:picLocks noChangeAspect="1"/>
          </p:cNvPicPr>
          <p:nvPr/>
        </p:nvPicPr>
        <p:blipFill>
          <a:blip r:embed="rId2"/>
          <a:stretch>
            <a:fillRect/>
          </a:stretch>
        </p:blipFill>
        <p:spPr>
          <a:xfrm>
            <a:off x="3723205" y="0"/>
            <a:ext cx="4745589" cy="6858000"/>
          </a:xfrm>
          <a:prstGeom prst="rect">
            <a:avLst/>
          </a:prstGeom>
        </p:spPr>
      </p:pic>
    </p:spTree>
    <p:extLst>
      <p:ext uri="{BB962C8B-B14F-4D97-AF65-F5344CB8AC3E}">
        <p14:creationId xmlns:p14="http://schemas.microsoft.com/office/powerpoint/2010/main" val="178708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AA4F4EB-E780-824D-A5AD-332367EDAD41}"/>
              </a:ext>
            </a:extLst>
          </p:cNvPr>
          <p:cNvPicPr>
            <a:picLocks noChangeAspect="1"/>
          </p:cNvPicPr>
          <p:nvPr/>
        </p:nvPicPr>
        <p:blipFill>
          <a:blip r:embed="rId2"/>
          <a:stretch>
            <a:fillRect/>
          </a:stretch>
        </p:blipFill>
        <p:spPr>
          <a:xfrm>
            <a:off x="3583626" y="0"/>
            <a:ext cx="5024747" cy="6858000"/>
          </a:xfrm>
          <a:prstGeom prst="rect">
            <a:avLst/>
          </a:prstGeom>
        </p:spPr>
      </p:pic>
    </p:spTree>
    <p:extLst>
      <p:ext uri="{BB962C8B-B14F-4D97-AF65-F5344CB8AC3E}">
        <p14:creationId xmlns:p14="http://schemas.microsoft.com/office/powerpoint/2010/main" val="602942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779E7CA-2F13-DA40-9486-CB32D5536A7C}"/>
              </a:ext>
            </a:extLst>
          </p:cNvPr>
          <p:cNvPicPr>
            <a:picLocks noChangeAspect="1"/>
          </p:cNvPicPr>
          <p:nvPr/>
        </p:nvPicPr>
        <p:blipFill>
          <a:blip r:embed="rId2"/>
          <a:stretch>
            <a:fillRect/>
          </a:stretch>
        </p:blipFill>
        <p:spPr>
          <a:xfrm>
            <a:off x="3339435" y="0"/>
            <a:ext cx="5513130" cy="6858000"/>
          </a:xfrm>
          <a:prstGeom prst="rect">
            <a:avLst/>
          </a:prstGeom>
        </p:spPr>
      </p:pic>
    </p:spTree>
    <p:extLst>
      <p:ext uri="{BB962C8B-B14F-4D97-AF65-F5344CB8AC3E}">
        <p14:creationId xmlns:p14="http://schemas.microsoft.com/office/powerpoint/2010/main" val="151709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10A39CC-D600-684C-B028-A210FDC0EED1}"/>
              </a:ext>
            </a:extLst>
          </p:cNvPr>
          <p:cNvPicPr>
            <a:picLocks noChangeAspect="1"/>
          </p:cNvPicPr>
          <p:nvPr/>
        </p:nvPicPr>
        <p:blipFill>
          <a:blip r:embed="rId2"/>
          <a:stretch>
            <a:fillRect/>
          </a:stretch>
        </p:blipFill>
        <p:spPr>
          <a:xfrm>
            <a:off x="2897481" y="0"/>
            <a:ext cx="6397037" cy="6858000"/>
          </a:xfrm>
          <a:prstGeom prst="rect">
            <a:avLst/>
          </a:prstGeom>
        </p:spPr>
      </p:pic>
    </p:spTree>
    <p:extLst>
      <p:ext uri="{BB962C8B-B14F-4D97-AF65-F5344CB8AC3E}">
        <p14:creationId xmlns:p14="http://schemas.microsoft.com/office/powerpoint/2010/main" val="1687568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13EF683-9D73-AC4A-9521-10780B138F98}"/>
              </a:ext>
            </a:extLst>
          </p:cNvPr>
          <p:cNvPicPr>
            <a:picLocks noChangeAspect="1"/>
          </p:cNvPicPr>
          <p:nvPr/>
        </p:nvPicPr>
        <p:blipFill>
          <a:blip r:embed="rId2"/>
          <a:stretch>
            <a:fillRect/>
          </a:stretch>
        </p:blipFill>
        <p:spPr>
          <a:xfrm>
            <a:off x="2165617" y="0"/>
            <a:ext cx="7860766" cy="6858000"/>
          </a:xfrm>
          <a:prstGeom prst="rect">
            <a:avLst/>
          </a:prstGeom>
        </p:spPr>
      </p:pic>
    </p:spTree>
    <p:extLst>
      <p:ext uri="{BB962C8B-B14F-4D97-AF65-F5344CB8AC3E}">
        <p14:creationId xmlns:p14="http://schemas.microsoft.com/office/powerpoint/2010/main" val="932235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114A058-D0DA-974C-82D7-E29E247FE91B}"/>
              </a:ext>
            </a:extLst>
          </p:cNvPr>
          <p:cNvSpPr/>
          <p:nvPr/>
        </p:nvSpPr>
        <p:spPr>
          <a:xfrm>
            <a:off x="709864" y="418704"/>
            <a:ext cx="10720136" cy="5632311"/>
          </a:xfrm>
          <a:prstGeom prst="rect">
            <a:avLst/>
          </a:prstGeom>
        </p:spPr>
        <p:txBody>
          <a:bodyPr wrap="square">
            <a:spAutoFit/>
          </a:bodyPr>
          <a:lstStyle/>
          <a:p>
            <a:r>
              <a:rPr lang="tr-TR" b="1" i="0" dirty="0">
                <a:solidFill>
                  <a:srgbClr val="333333"/>
                </a:solidFill>
                <a:effectLst/>
                <a:latin typeface="Droid Sans"/>
              </a:rPr>
              <a:t>e-Ticaret Koordinasyon Kurulu (1998-2002)</a:t>
            </a:r>
            <a:br>
              <a:rPr lang="tr-TR" b="0" i="0" dirty="0">
                <a:solidFill>
                  <a:srgbClr val="333333"/>
                </a:solidFill>
                <a:effectLst/>
                <a:latin typeface="Droid Sans"/>
              </a:rPr>
            </a:br>
            <a:r>
              <a:rPr lang="tr-TR" b="0" i="0" dirty="0">
                <a:solidFill>
                  <a:srgbClr val="333333"/>
                </a:solidFill>
                <a:effectLst/>
                <a:latin typeface="Droid Sans"/>
              </a:rPr>
              <a:t>1998 yılında Bilim ve Teknoloji Yüksek Kurulu kararıyla, Dış Ticaret Müsteşarlığının başkanlığında ülkemizde elektronik ticaretin yaygınlaştırılması amacıyla Elektronik Ticaret Koordinasyon Kurulu oluşturulmuştur. Kurul bünyesinde oluşturulan hukuk, teknik ve finans çalışma grupları tarafından elektronik ticaretin geliştirilmesine yönelik raporlar hazırlanarak öneriler ortaya konmuştur. Kurul, varlığını 2002/20 sayılı Başbakanlık Genelgesi ile “e-Türkiye” ile ilgili çalışmaların koordinasyonu, yürütülmesi ve kurumsal altyapının oluşturulmasına yönelik tüm faaliyetlerin Devlet Bakanlığı ve Başbakan Yardımcılığı bünyesinde toplanmasına kadar sürdürmüştür.</a:t>
            </a:r>
          </a:p>
          <a:p>
            <a:r>
              <a:rPr lang="tr-TR" b="0" i="0" dirty="0">
                <a:solidFill>
                  <a:srgbClr val="333333"/>
                </a:solidFill>
                <a:effectLst/>
                <a:latin typeface="Droid Sans"/>
              </a:rPr>
              <a:t>Elektronik Ticaret Koordinasyon Kurulu faaliyetlerine ulaşmak için </a:t>
            </a:r>
            <a:r>
              <a:rPr lang="tr-TR" b="0" i="0" u="none" strike="noStrike" dirty="0">
                <a:solidFill>
                  <a:srgbClr val="0777D9"/>
                </a:solidFill>
                <a:effectLst/>
                <a:latin typeface="Droid Sans"/>
                <a:hlinkClick r:id="rId2"/>
              </a:rPr>
              <a:t>tıklayınız</a:t>
            </a:r>
            <a:r>
              <a:rPr lang="tr-TR" b="0" i="0" dirty="0">
                <a:solidFill>
                  <a:srgbClr val="333333"/>
                </a:solidFill>
                <a:effectLst/>
                <a:latin typeface="Droid Sans"/>
              </a:rPr>
              <a:t>.</a:t>
            </a:r>
          </a:p>
          <a:p>
            <a:endParaRPr lang="tr-TR" b="0" i="0" dirty="0">
              <a:solidFill>
                <a:srgbClr val="333333"/>
              </a:solidFill>
              <a:effectLst/>
              <a:latin typeface="Droid Sans"/>
            </a:endParaRPr>
          </a:p>
          <a:p>
            <a:r>
              <a:rPr lang="tr-TR" b="1" i="0" dirty="0" err="1">
                <a:solidFill>
                  <a:srgbClr val="333333"/>
                </a:solidFill>
                <a:effectLst/>
                <a:latin typeface="Droid Sans"/>
              </a:rPr>
              <a:t>KamuNET</a:t>
            </a:r>
            <a:r>
              <a:rPr lang="tr-TR" b="1" i="0" dirty="0">
                <a:solidFill>
                  <a:srgbClr val="333333"/>
                </a:solidFill>
                <a:effectLst/>
                <a:latin typeface="Droid Sans"/>
              </a:rPr>
              <a:t> (1998-2002)</a:t>
            </a:r>
            <a:br>
              <a:rPr lang="tr-TR" b="0" i="0" dirty="0">
                <a:solidFill>
                  <a:srgbClr val="333333"/>
                </a:solidFill>
                <a:effectLst/>
                <a:latin typeface="Droid Sans"/>
              </a:rPr>
            </a:br>
            <a:r>
              <a:rPr lang="tr-TR" b="0" i="0" dirty="0">
                <a:solidFill>
                  <a:srgbClr val="333333"/>
                </a:solidFill>
                <a:effectLst/>
                <a:latin typeface="Droid Sans"/>
              </a:rPr>
              <a:t>Başbakanlığın 19.03.1998 tarih ve B.02.0.PPG.0.12.320-04993 (1998/13) sayılı genelgesi ile; kamu bilgisayar ağları konusunda yapılan faaliyetlerin değerlendirilmesi, koordinasyonu, izlenmesi ve finansmanı konusunda karşılaşılan darboğazların aşılması amacıyla Başbakanlık Müsteşarının başkanlığında kamu kurum ve kuruluşlarının katılımı ile Kamu-Net Üst Kurulu ve Kamu-Net Teknik Kurulu oluşturulmuştur. Kurul çalışmaları kapsamında 1998 yılında Kamu Bilgisayar Ağları Konferansı düzenlenmiş ve bir eylem planı önerisi getirilmiştir. Kurul, varlığını 2002/20 sayılı Başbakanlık Genelgesi ile “e-Türkiye” ile ilgili çalışmaların koordinasyonu, yürütülmesi ve kurumsal altyapının oluşturulmasına yönelik tüm faaliyetlerin Devlet Bakanlığı ve Başbakan Yardımcılığı bünyesinde toplanmasına kadar sürdürmüştür.</a:t>
            </a:r>
          </a:p>
          <a:p>
            <a:r>
              <a:rPr lang="tr-TR" b="0" i="0" dirty="0" err="1">
                <a:solidFill>
                  <a:srgbClr val="333333"/>
                </a:solidFill>
                <a:effectLst/>
                <a:latin typeface="Droid Sans"/>
              </a:rPr>
              <a:t>KamuNET</a:t>
            </a:r>
            <a:r>
              <a:rPr lang="tr-TR" b="0" i="0" dirty="0">
                <a:solidFill>
                  <a:srgbClr val="333333"/>
                </a:solidFill>
                <a:effectLst/>
                <a:latin typeface="Droid Sans"/>
              </a:rPr>
              <a:t> Teknik Kurulu tarafından hazırlanan ve </a:t>
            </a:r>
            <a:r>
              <a:rPr lang="tr-TR" b="0" i="0" dirty="0" err="1">
                <a:solidFill>
                  <a:srgbClr val="333333"/>
                </a:solidFill>
                <a:effectLst/>
                <a:latin typeface="Droid Sans"/>
              </a:rPr>
              <a:t>KamuNET</a:t>
            </a:r>
            <a:r>
              <a:rPr lang="tr-TR" b="0" i="0" dirty="0">
                <a:solidFill>
                  <a:srgbClr val="333333"/>
                </a:solidFill>
                <a:effectLst/>
                <a:latin typeface="Droid Sans"/>
              </a:rPr>
              <a:t> çalışmalarını özetleyen </a:t>
            </a:r>
            <a:r>
              <a:rPr lang="tr-TR" b="0" i="0" dirty="0" err="1">
                <a:solidFill>
                  <a:srgbClr val="333333"/>
                </a:solidFill>
                <a:effectLst/>
                <a:latin typeface="Droid Sans"/>
              </a:rPr>
              <a:t>dökümana</a:t>
            </a:r>
            <a:r>
              <a:rPr lang="tr-TR" b="0" i="0" dirty="0">
                <a:solidFill>
                  <a:srgbClr val="333333"/>
                </a:solidFill>
                <a:effectLst/>
                <a:latin typeface="Droid Sans"/>
              </a:rPr>
              <a:t> ulaşmak için </a:t>
            </a:r>
            <a:r>
              <a:rPr lang="tr-TR" b="0" i="0" u="none" strike="noStrike" dirty="0">
                <a:solidFill>
                  <a:srgbClr val="0777D9"/>
                </a:solidFill>
                <a:effectLst/>
                <a:latin typeface="Droid Sans"/>
                <a:hlinkClick r:id="rId3"/>
              </a:rPr>
              <a:t>tıklayınız</a:t>
            </a:r>
            <a:r>
              <a:rPr lang="tr-TR" b="0" i="0" dirty="0">
                <a:solidFill>
                  <a:srgbClr val="333333"/>
                </a:solidFill>
                <a:effectLst/>
                <a:latin typeface="Droid Sans"/>
              </a:rPr>
              <a:t>.</a:t>
            </a:r>
          </a:p>
        </p:txBody>
      </p:sp>
    </p:spTree>
    <p:extLst>
      <p:ext uri="{BB962C8B-B14F-4D97-AF65-F5344CB8AC3E}">
        <p14:creationId xmlns:p14="http://schemas.microsoft.com/office/powerpoint/2010/main" val="2832137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49B6536-0BD8-9640-992B-3027C8D2E606}"/>
              </a:ext>
            </a:extLst>
          </p:cNvPr>
          <p:cNvPicPr>
            <a:picLocks noChangeAspect="1"/>
          </p:cNvPicPr>
          <p:nvPr/>
        </p:nvPicPr>
        <p:blipFill>
          <a:blip r:embed="rId2"/>
          <a:stretch>
            <a:fillRect/>
          </a:stretch>
        </p:blipFill>
        <p:spPr>
          <a:xfrm>
            <a:off x="3395318" y="0"/>
            <a:ext cx="5401364" cy="6858000"/>
          </a:xfrm>
          <a:prstGeom prst="rect">
            <a:avLst/>
          </a:prstGeom>
        </p:spPr>
      </p:pic>
    </p:spTree>
    <p:extLst>
      <p:ext uri="{BB962C8B-B14F-4D97-AF65-F5344CB8AC3E}">
        <p14:creationId xmlns:p14="http://schemas.microsoft.com/office/powerpoint/2010/main" val="1569054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18FC34C-C443-0049-A3D5-F053BDC04328}"/>
              </a:ext>
            </a:extLst>
          </p:cNvPr>
          <p:cNvPicPr>
            <a:picLocks noChangeAspect="1"/>
          </p:cNvPicPr>
          <p:nvPr/>
        </p:nvPicPr>
        <p:blipFill>
          <a:blip r:embed="rId2"/>
          <a:stretch>
            <a:fillRect/>
          </a:stretch>
        </p:blipFill>
        <p:spPr>
          <a:xfrm>
            <a:off x="3567620" y="0"/>
            <a:ext cx="5056760" cy="6858000"/>
          </a:xfrm>
          <a:prstGeom prst="rect">
            <a:avLst/>
          </a:prstGeom>
        </p:spPr>
      </p:pic>
    </p:spTree>
    <p:extLst>
      <p:ext uri="{BB962C8B-B14F-4D97-AF65-F5344CB8AC3E}">
        <p14:creationId xmlns:p14="http://schemas.microsoft.com/office/powerpoint/2010/main" val="2315313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DB71C3F-44E8-5A47-991F-4338A5796628}"/>
              </a:ext>
            </a:extLst>
          </p:cNvPr>
          <p:cNvPicPr>
            <a:picLocks noChangeAspect="1"/>
          </p:cNvPicPr>
          <p:nvPr/>
        </p:nvPicPr>
        <p:blipFill>
          <a:blip r:embed="rId2"/>
          <a:stretch>
            <a:fillRect/>
          </a:stretch>
        </p:blipFill>
        <p:spPr>
          <a:xfrm>
            <a:off x="2593371" y="0"/>
            <a:ext cx="7005258" cy="6858000"/>
          </a:xfrm>
          <a:prstGeom prst="rect">
            <a:avLst/>
          </a:prstGeom>
        </p:spPr>
      </p:pic>
    </p:spTree>
    <p:extLst>
      <p:ext uri="{BB962C8B-B14F-4D97-AF65-F5344CB8AC3E}">
        <p14:creationId xmlns:p14="http://schemas.microsoft.com/office/powerpoint/2010/main" val="2820966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37BA93B-B351-F94D-AF8E-3D890F3E602A}"/>
              </a:ext>
            </a:extLst>
          </p:cNvPr>
          <p:cNvPicPr>
            <a:picLocks noChangeAspect="1"/>
          </p:cNvPicPr>
          <p:nvPr/>
        </p:nvPicPr>
        <p:blipFill>
          <a:blip r:embed="rId2"/>
          <a:stretch>
            <a:fillRect/>
          </a:stretch>
        </p:blipFill>
        <p:spPr>
          <a:xfrm>
            <a:off x="2256887" y="0"/>
            <a:ext cx="7678226" cy="6858000"/>
          </a:xfrm>
          <a:prstGeom prst="rect">
            <a:avLst/>
          </a:prstGeom>
        </p:spPr>
      </p:pic>
    </p:spTree>
    <p:extLst>
      <p:ext uri="{BB962C8B-B14F-4D97-AF65-F5344CB8AC3E}">
        <p14:creationId xmlns:p14="http://schemas.microsoft.com/office/powerpoint/2010/main" val="725768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EC811A2-7029-4041-A59A-6121813AB8F7}"/>
              </a:ext>
            </a:extLst>
          </p:cNvPr>
          <p:cNvPicPr>
            <a:picLocks noChangeAspect="1"/>
          </p:cNvPicPr>
          <p:nvPr/>
        </p:nvPicPr>
        <p:blipFill>
          <a:blip r:embed="rId2"/>
          <a:stretch>
            <a:fillRect/>
          </a:stretch>
        </p:blipFill>
        <p:spPr>
          <a:xfrm>
            <a:off x="3241401" y="0"/>
            <a:ext cx="5709198" cy="6858000"/>
          </a:xfrm>
          <a:prstGeom prst="rect">
            <a:avLst/>
          </a:prstGeom>
        </p:spPr>
      </p:pic>
    </p:spTree>
    <p:extLst>
      <p:ext uri="{BB962C8B-B14F-4D97-AF65-F5344CB8AC3E}">
        <p14:creationId xmlns:p14="http://schemas.microsoft.com/office/powerpoint/2010/main" val="2223174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049BD0B-0AE9-6649-B0C4-A768BF820053}"/>
              </a:ext>
            </a:extLst>
          </p:cNvPr>
          <p:cNvPicPr>
            <a:picLocks noChangeAspect="1"/>
          </p:cNvPicPr>
          <p:nvPr/>
        </p:nvPicPr>
        <p:blipFill>
          <a:blip r:embed="rId2"/>
          <a:stretch>
            <a:fillRect/>
          </a:stretch>
        </p:blipFill>
        <p:spPr>
          <a:xfrm>
            <a:off x="3063671" y="0"/>
            <a:ext cx="6064658" cy="6858000"/>
          </a:xfrm>
          <a:prstGeom prst="rect">
            <a:avLst/>
          </a:prstGeom>
        </p:spPr>
      </p:pic>
    </p:spTree>
    <p:extLst>
      <p:ext uri="{BB962C8B-B14F-4D97-AF65-F5344CB8AC3E}">
        <p14:creationId xmlns:p14="http://schemas.microsoft.com/office/powerpoint/2010/main" val="273558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994134E-AD1F-4C46-9664-E7200B344C2D}"/>
              </a:ext>
            </a:extLst>
          </p:cNvPr>
          <p:cNvPicPr>
            <a:picLocks noChangeAspect="1"/>
          </p:cNvPicPr>
          <p:nvPr/>
        </p:nvPicPr>
        <p:blipFill>
          <a:blip r:embed="rId2"/>
          <a:stretch>
            <a:fillRect/>
          </a:stretch>
        </p:blipFill>
        <p:spPr>
          <a:xfrm>
            <a:off x="3214629" y="0"/>
            <a:ext cx="5762742" cy="6858000"/>
          </a:xfrm>
          <a:prstGeom prst="rect">
            <a:avLst/>
          </a:prstGeom>
        </p:spPr>
      </p:pic>
    </p:spTree>
    <p:extLst>
      <p:ext uri="{BB962C8B-B14F-4D97-AF65-F5344CB8AC3E}">
        <p14:creationId xmlns:p14="http://schemas.microsoft.com/office/powerpoint/2010/main" val="242296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38795AB-164E-394E-B083-5B5E23614D85}"/>
              </a:ext>
            </a:extLst>
          </p:cNvPr>
          <p:cNvPicPr>
            <a:picLocks noChangeAspect="1"/>
          </p:cNvPicPr>
          <p:nvPr/>
        </p:nvPicPr>
        <p:blipFill>
          <a:blip r:embed="rId2"/>
          <a:stretch>
            <a:fillRect/>
          </a:stretch>
        </p:blipFill>
        <p:spPr>
          <a:xfrm>
            <a:off x="3301694" y="0"/>
            <a:ext cx="5588611" cy="6858000"/>
          </a:xfrm>
          <a:prstGeom prst="rect">
            <a:avLst/>
          </a:prstGeom>
        </p:spPr>
      </p:pic>
    </p:spTree>
    <p:extLst>
      <p:ext uri="{BB962C8B-B14F-4D97-AF65-F5344CB8AC3E}">
        <p14:creationId xmlns:p14="http://schemas.microsoft.com/office/powerpoint/2010/main" val="2334710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29D01FD-2591-0742-9080-AEA81E77C130}"/>
              </a:ext>
            </a:extLst>
          </p:cNvPr>
          <p:cNvPicPr>
            <a:picLocks noChangeAspect="1"/>
          </p:cNvPicPr>
          <p:nvPr/>
        </p:nvPicPr>
        <p:blipFill>
          <a:blip r:embed="rId2"/>
          <a:stretch>
            <a:fillRect/>
          </a:stretch>
        </p:blipFill>
        <p:spPr>
          <a:xfrm>
            <a:off x="3537973" y="0"/>
            <a:ext cx="5116053" cy="6858000"/>
          </a:xfrm>
          <a:prstGeom prst="rect">
            <a:avLst/>
          </a:prstGeom>
        </p:spPr>
      </p:pic>
    </p:spTree>
    <p:extLst>
      <p:ext uri="{BB962C8B-B14F-4D97-AF65-F5344CB8AC3E}">
        <p14:creationId xmlns:p14="http://schemas.microsoft.com/office/powerpoint/2010/main" val="3729511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6311615-9F93-2644-ACD1-AB46B8B01C4F}"/>
              </a:ext>
            </a:extLst>
          </p:cNvPr>
          <p:cNvPicPr>
            <a:picLocks noChangeAspect="1"/>
          </p:cNvPicPr>
          <p:nvPr/>
        </p:nvPicPr>
        <p:blipFill>
          <a:blip r:embed="rId2"/>
          <a:stretch>
            <a:fillRect/>
          </a:stretch>
        </p:blipFill>
        <p:spPr>
          <a:xfrm>
            <a:off x="3349606" y="0"/>
            <a:ext cx="5492787" cy="6858000"/>
          </a:xfrm>
          <a:prstGeom prst="rect">
            <a:avLst/>
          </a:prstGeom>
        </p:spPr>
      </p:pic>
    </p:spTree>
    <p:extLst>
      <p:ext uri="{BB962C8B-B14F-4D97-AF65-F5344CB8AC3E}">
        <p14:creationId xmlns:p14="http://schemas.microsoft.com/office/powerpoint/2010/main" val="3606133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B3C01B5-21E6-664B-942B-8CA2BE1ADD21}"/>
              </a:ext>
            </a:extLst>
          </p:cNvPr>
          <p:cNvSpPr/>
          <p:nvPr/>
        </p:nvSpPr>
        <p:spPr>
          <a:xfrm>
            <a:off x="276727" y="280478"/>
            <a:ext cx="11758863" cy="5909310"/>
          </a:xfrm>
          <a:prstGeom prst="rect">
            <a:avLst/>
          </a:prstGeom>
        </p:spPr>
        <p:txBody>
          <a:bodyPr wrap="square">
            <a:spAutoFit/>
          </a:bodyPr>
          <a:lstStyle/>
          <a:p>
            <a:r>
              <a:rPr lang="tr-TR" b="1" i="0" dirty="0">
                <a:solidFill>
                  <a:srgbClr val="333333"/>
                </a:solidFill>
                <a:effectLst/>
                <a:latin typeface="Droid Sans"/>
              </a:rPr>
              <a:t>e-Türkiye Girişimi (2001)</a:t>
            </a:r>
            <a:br>
              <a:rPr lang="tr-TR" b="0" i="0" dirty="0">
                <a:solidFill>
                  <a:srgbClr val="333333"/>
                </a:solidFill>
                <a:effectLst/>
                <a:latin typeface="Droid Sans"/>
              </a:rPr>
            </a:br>
            <a:r>
              <a:rPr lang="tr-TR" b="0" i="0" dirty="0">
                <a:solidFill>
                  <a:srgbClr val="333333"/>
                </a:solidFill>
                <a:effectLst/>
                <a:latin typeface="Droid Sans"/>
              </a:rPr>
              <a:t>Rekabetçi, dinamik ve bilgiye dayalı ekonomiye sahip olunması ve bilgi toplumuna dönüşümün sağlanması ve e-Avrupa + Eylem Planının ülkemize uyarlanması hedeflerinin gerçekleştirilmesine yönelik olarak Başbakanlığın 9.10.2001 tarihli ve 352 sayılı Genelgesi ile e-Türkiye Girişimi başlatılmıştır. Girişim kapsamında 13 adet Çalışma Grubunun katkısıyla bir adet taslak eylem planı hazırlanmıştır. Çalışma grupları ve koordinasyonundan sorumlu kuruluşlar aşağıda yer almaktadır:</a:t>
            </a:r>
          </a:p>
          <a:p>
            <a:endParaRPr lang="tr-TR" b="0" i="0" dirty="0">
              <a:solidFill>
                <a:srgbClr val="333333"/>
              </a:solidFill>
              <a:effectLst/>
              <a:latin typeface="Droid Sans"/>
            </a:endParaRPr>
          </a:p>
          <a:p>
            <a:pPr>
              <a:buFont typeface="+mj-lt"/>
              <a:buAutoNum type="arabicPeriod"/>
            </a:pPr>
            <a:r>
              <a:rPr lang="tr-TR" b="0" i="0" dirty="0">
                <a:solidFill>
                  <a:srgbClr val="333333"/>
                </a:solidFill>
                <a:effectLst/>
                <a:latin typeface="Droid Sans"/>
              </a:rPr>
              <a:t>Eğitim ve İnsan Kaynakları Çalışma Grubu: Milli Eğitim Bakanlığı</a:t>
            </a:r>
          </a:p>
          <a:p>
            <a:pPr>
              <a:buFont typeface="+mj-lt"/>
              <a:buAutoNum type="arabicPeriod"/>
            </a:pPr>
            <a:r>
              <a:rPr lang="tr-TR" b="0" i="0" dirty="0">
                <a:solidFill>
                  <a:srgbClr val="333333"/>
                </a:solidFill>
                <a:effectLst/>
                <a:latin typeface="Droid Sans"/>
              </a:rPr>
              <a:t>Altyapı Çalışma Grubu: Ulaştırma Bakanlığı</a:t>
            </a:r>
          </a:p>
          <a:p>
            <a:pPr>
              <a:buFont typeface="+mj-lt"/>
              <a:buAutoNum type="arabicPeriod"/>
            </a:pPr>
            <a:r>
              <a:rPr lang="tr-TR" b="0" i="0" dirty="0">
                <a:solidFill>
                  <a:srgbClr val="333333"/>
                </a:solidFill>
                <a:effectLst/>
                <a:latin typeface="Droid Sans"/>
              </a:rPr>
              <a:t>Hukuki Altyapı Çalışma Grubu: Adalet Bakanlığı</a:t>
            </a:r>
          </a:p>
          <a:p>
            <a:pPr>
              <a:buFont typeface="+mj-lt"/>
              <a:buAutoNum type="arabicPeriod"/>
            </a:pPr>
            <a:r>
              <a:rPr lang="tr-TR" b="0" i="0" dirty="0">
                <a:solidFill>
                  <a:srgbClr val="333333"/>
                </a:solidFill>
                <a:effectLst/>
                <a:latin typeface="Droid Sans"/>
              </a:rPr>
              <a:t>Standartlar Çalışma Grubu: Türk </a:t>
            </a:r>
            <a:r>
              <a:rPr lang="tr-TR" b="0" i="0" dirty="0" err="1">
                <a:solidFill>
                  <a:srgbClr val="333333"/>
                </a:solidFill>
                <a:effectLst/>
                <a:latin typeface="Droid Sans"/>
              </a:rPr>
              <a:t>Standardları</a:t>
            </a:r>
            <a:r>
              <a:rPr lang="tr-TR" b="0" i="0" dirty="0">
                <a:solidFill>
                  <a:srgbClr val="333333"/>
                </a:solidFill>
                <a:effectLst/>
                <a:latin typeface="Droid Sans"/>
              </a:rPr>
              <a:t> Enstitüsü Başkanlığı</a:t>
            </a:r>
          </a:p>
          <a:p>
            <a:pPr>
              <a:buFont typeface="+mj-lt"/>
              <a:buAutoNum type="arabicPeriod"/>
            </a:pPr>
            <a:r>
              <a:rPr lang="tr-TR" b="0" i="0" dirty="0">
                <a:solidFill>
                  <a:srgbClr val="333333"/>
                </a:solidFill>
                <a:effectLst/>
                <a:latin typeface="Droid Sans"/>
              </a:rPr>
              <a:t>Güvenlik Çalışma Grubu: Genelkurmay Başkanlığı</a:t>
            </a:r>
          </a:p>
          <a:p>
            <a:pPr>
              <a:buFont typeface="+mj-lt"/>
              <a:buAutoNum type="arabicPeriod"/>
            </a:pPr>
            <a:r>
              <a:rPr lang="tr-TR" b="0" i="0" dirty="0">
                <a:solidFill>
                  <a:srgbClr val="333333"/>
                </a:solidFill>
                <a:effectLst/>
                <a:latin typeface="Droid Sans"/>
              </a:rPr>
              <a:t>e-Ticaret Çalışma Grubu: Dış Ticaret Müsteşarlığı</a:t>
            </a:r>
          </a:p>
          <a:p>
            <a:pPr>
              <a:buFont typeface="+mj-lt"/>
              <a:buAutoNum type="arabicPeriod"/>
            </a:pPr>
            <a:r>
              <a:rPr lang="tr-TR" b="0" i="0" dirty="0">
                <a:solidFill>
                  <a:srgbClr val="333333"/>
                </a:solidFill>
                <a:effectLst/>
                <a:latin typeface="Droid Sans"/>
              </a:rPr>
              <a:t>Yatırımlar ve Planlama Çalışma Grubu: Devlet Planlama Teşkilatı</a:t>
            </a:r>
          </a:p>
          <a:p>
            <a:pPr>
              <a:buFont typeface="+mj-lt"/>
              <a:buAutoNum type="arabicPeriod"/>
            </a:pPr>
            <a:r>
              <a:rPr lang="tr-TR" b="0" i="0" dirty="0">
                <a:solidFill>
                  <a:srgbClr val="333333"/>
                </a:solidFill>
                <a:effectLst/>
                <a:latin typeface="Droid Sans"/>
              </a:rPr>
              <a:t>Arşiv ve Dijital Depolama Çalışma Grubu: Devlet Arşivleri Genel Müdürlüğü</a:t>
            </a:r>
          </a:p>
          <a:p>
            <a:pPr>
              <a:buFont typeface="+mj-lt"/>
              <a:buAutoNum type="arabicPeriod"/>
            </a:pPr>
            <a:r>
              <a:rPr lang="tr-TR" b="0" i="0" dirty="0">
                <a:solidFill>
                  <a:srgbClr val="333333"/>
                </a:solidFill>
                <a:effectLst/>
                <a:latin typeface="Droid Sans"/>
              </a:rPr>
              <a:t>Uluslararası İzleme ve </a:t>
            </a:r>
            <a:r>
              <a:rPr lang="tr-TR" b="0" i="0" dirty="0" err="1">
                <a:solidFill>
                  <a:srgbClr val="333333"/>
                </a:solidFill>
                <a:effectLst/>
                <a:latin typeface="Droid Sans"/>
              </a:rPr>
              <a:t>eAvrupa</a:t>
            </a:r>
            <a:r>
              <a:rPr lang="tr-TR" b="0" i="0" dirty="0">
                <a:solidFill>
                  <a:srgbClr val="333333"/>
                </a:solidFill>
                <a:effectLst/>
                <a:latin typeface="Droid Sans"/>
              </a:rPr>
              <a:t> + Çalışma Grubu: AB Genel Sekreterliği</a:t>
            </a:r>
          </a:p>
          <a:p>
            <a:pPr>
              <a:buFont typeface="+mj-lt"/>
              <a:buAutoNum type="arabicPeriod"/>
            </a:pPr>
            <a:r>
              <a:rPr lang="tr-TR" b="0" i="0" dirty="0">
                <a:solidFill>
                  <a:srgbClr val="333333"/>
                </a:solidFill>
                <a:effectLst/>
                <a:latin typeface="Droid Sans"/>
              </a:rPr>
              <a:t>Özel Projeler Çalışma Grubu: Türkiye Bilişim Vakfı</a:t>
            </a:r>
          </a:p>
          <a:p>
            <a:pPr>
              <a:buFont typeface="+mj-lt"/>
              <a:buAutoNum type="arabicPeriod"/>
            </a:pPr>
            <a:r>
              <a:rPr lang="tr-TR" b="0" i="0" dirty="0">
                <a:solidFill>
                  <a:srgbClr val="333333"/>
                </a:solidFill>
                <a:effectLst/>
                <a:latin typeface="Droid Sans"/>
              </a:rPr>
              <a:t>Mevcut Durumun Tespiti Çalışma Grubu: KAMUNET Teknik Kurulu</a:t>
            </a:r>
          </a:p>
          <a:p>
            <a:r>
              <a:rPr lang="tr-TR" b="0" i="0" dirty="0">
                <a:solidFill>
                  <a:srgbClr val="333333"/>
                </a:solidFill>
                <a:effectLst/>
                <a:latin typeface="Droid Sans"/>
              </a:rPr>
              <a:t>Ancak siyasi ve ekonomik istikrarsızlık nedeniyle Eylem Planının uygulanması imkanı bulunamamıştır. e-Türkiye Girişimi, e-Dönüşüm Türkiye Projesinin ilanı ile son bulmuştur.</a:t>
            </a:r>
          </a:p>
          <a:p>
            <a:r>
              <a:rPr lang="tr-TR" b="0" i="0" dirty="0">
                <a:solidFill>
                  <a:srgbClr val="333333"/>
                </a:solidFill>
                <a:effectLst/>
                <a:latin typeface="Droid Sans"/>
              </a:rPr>
              <a:t>e-Türkiye Girişimi Eylem Planına ulaşmak için </a:t>
            </a:r>
            <a:r>
              <a:rPr lang="tr-TR" b="0" i="0" u="none" strike="noStrike" dirty="0">
                <a:solidFill>
                  <a:srgbClr val="0777D9"/>
                </a:solidFill>
                <a:effectLst/>
                <a:latin typeface="Droid Sans"/>
                <a:hlinkClick r:id="rId2"/>
              </a:rPr>
              <a:t>tıklayınız</a:t>
            </a:r>
            <a:r>
              <a:rPr lang="tr-TR" b="0" i="0" dirty="0">
                <a:solidFill>
                  <a:srgbClr val="333333"/>
                </a:solidFill>
                <a:effectLst/>
                <a:latin typeface="Droid Sans"/>
              </a:rPr>
              <a:t>.</a:t>
            </a:r>
          </a:p>
          <a:p>
            <a:pPr algn="just"/>
            <a:r>
              <a:rPr lang="tr-TR" b="0" i="0" dirty="0">
                <a:solidFill>
                  <a:srgbClr val="333333"/>
                </a:solidFill>
                <a:effectLst/>
                <a:latin typeface="Droid Sans"/>
              </a:rPr>
              <a:t>e-Türkiye Girişimi 1. Ara Raporuna ulaşmak için </a:t>
            </a:r>
            <a:r>
              <a:rPr lang="tr-TR" b="0" i="0" u="none" strike="noStrike" dirty="0">
                <a:solidFill>
                  <a:srgbClr val="0777D9"/>
                </a:solidFill>
                <a:effectLst/>
                <a:latin typeface="Droid Sans"/>
                <a:hlinkClick r:id="rId3"/>
              </a:rPr>
              <a:t>tıklayınız</a:t>
            </a:r>
            <a:r>
              <a:rPr lang="tr-TR" b="0" i="0" dirty="0">
                <a:solidFill>
                  <a:srgbClr val="333333"/>
                </a:solidFill>
                <a:effectLst/>
                <a:latin typeface="Droid Sans"/>
              </a:rPr>
              <a:t>.</a:t>
            </a:r>
          </a:p>
        </p:txBody>
      </p:sp>
    </p:spTree>
    <p:extLst>
      <p:ext uri="{BB962C8B-B14F-4D97-AF65-F5344CB8AC3E}">
        <p14:creationId xmlns:p14="http://schemas.microsoft.com/office/powerpoint/2010/main" val="402849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8049532-F84F-CB41-8C0B-B7E068EC5798}"/>
              </a:ext>
            </a:extLst>
          </p:cNvPr>
          <p:cNvPicPr>
            <a:picLocks noChangeAspect="1"/>
          </p:cNvPicPr>
          <p:nvPr/>
        </p:nvPicPr>
        <p:blipFill>
          <a:blip r:embed="rId2"/>
          <a:stretch>
            <a:fillRect/>
          </a:stretch>
        </p:blipFill>
        <p:spPr>
          <a:xfrm>
            <a:off x="3412595" y="0"/>
            <a:ext cx="5366809" cy="6858000"/>
          </a:xfrm>
          <a:prstGeom prst="rect">
            <a:avLst/>
          </a:prstGeom>
        </p:spPr>
      </p:pic>
    </p:spTree>
    <p:extLst>
      <p:ext uri="{BB962C8B-B14F-4D97-AF65-F5344CB8AC3E}">
        <p14:creationId xmlns:p14="http://schemas.microsoft.com/office/powerpoint/2010/main" val="1738126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F5E6736-4D01-0B42-B957-A5AAC3DB1C2B}"/>
              </a:ext>
            </a:extLst>
          </p:cNvPr>
          <p:cNvPicPr>
            <a:picLocks noChangeAspect="1"/>
          </p:cNvPicPr>
          <p:nvPr/>
        </p:nvPicPr>
        <p:blipFill>
          <a:blip r:embed="rId2"/>
          <a:stretch>
            <a:fillRect/>
          </a:stretch>
        </p:blipFill>
        <p:spPr>
          <a:xfrm>
            <a:off x="2842481" y="0"/>
            <a:ext cx="6507037" cy="6858000"/>
          </a:xfrm>
          <a:prstGeom prst="rect">
            <a:avLst/>
          </a:prstGeom>
        </p:spPr>
      </p:pic>
    </p:spTree>
    <p:extLst>
      <p:ext uri="{BB962C8B-B14F-4D97-AF65-F5344CB8AC3E}">
        <p14:creationId xmlns:p14="http://schemas.microsoft.com/office/powerpoint/2010/main" val="2448162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E07815C-E405-D047-8273-AD6D62F2C0EC}"/>
              </a:ext>
            </a:extLst>
          </p:cNvPr>
          <p:cNvPicPr>
            <a:picLocks noChangeAspect="1"/>
          </p:cNvPicPr>
          <p:nvPr/>
        </p:nvPicPr>
        <p:blipFill>
          <a:blip r:embed="rId2"/>
          <a:stretch>
            <a:fillRect/>
          </a:stretch>
        </p:blipFill>
        <p:spPr>
          <a:xfrm>
            <a:off x="2721507" y="0"/>
            <a:ext cx="6748986" cy="6858000"/>
          </a:xfrm>
          <a:prstGeom prst="rect">
            <a:avLst/>
          </a:prstGeom>
        </p:spPr>
      </p:pic>
    </p:spTree>
    <p:extLst>
      <p:ext uri="{BB962C8B-B14F-4D97-AF65-F5344CB8AC3E}">
        <p14:creationId xmlns:p14="http://schemas.microsoft.com/office/powerpoint/2010/main" val="4289039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35BAFD2-2B07-C74C-8345-AAA773D2095E}"/>
              </a:ext>
            </a:extLst>
          </p:cNvPr>
          <p:cNvPicPr>
            <a:picLocks noChangeAspect="1"/>
          </p:cNvPicPr>
          <p:nvPr/>
        </p:nvPicPr>
        <p:blipFill>
          <a:blip r:embed="rId2"/>
          <a:stretch>
            <a:fillRect/>
          </a:stretch>
        </p:blipFill>
        <p:spPr>
          <a:xfrm>
            <a:off x="3145567" y="0"/>
            <a:ext cx="5900866" cy="6858000"/>
          </a:xfrm>
          <a:prstGeom prst="rect">
            <a:avLst/>
          </a:prstGeom>
        </p:spPr>
      </p:pic>
    </p:spTree>
    <p:extLst>
      <p:ext uri="{BB962C8B-B14F-4D97-AF65-F5344CB8AC3E}">
        <p14:creationId xmlns:p14="http://schemas.microsoft.com/office/powerpoint/2010/main" val="492062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E0C804E-ED8F-874C-9F34-6D806786ABDD}"/>
              </a:ext>
            </a:extLst>
          </p:cNvPr>
          <p:cNvPicPr>
            <a:picLocks noChangeAspect="1"/>
          </p:cNvPicPr>
          <p:nvPr/>
        </p:nvPicPr>
        <p:blipFill>
          <a:blip r:embed="rId2"/>
          <a:stretch>
            <a:fillRect/>
          </a:stretch>
        </p:blipFill>
        <p:spPr>
          <a:xfrm>
            <a:off x="3560393" y="0"/>
            <a:ext cx="5071213" cy="6858000"/>
          </a:xfrm>
          <a:prstGeom prst="rect">
            <a:avLst/>
          </a:prstGeom>
        </p:spPr>
      </p:pic>
    </p:spTree>
    <p:extLst>
      <p:ext uri="{BB962C8B-B14F-4D97-AF65-F5344CB8AC3E}">
        <p14:creationId xmlns:p14="http://schemas.microsoft.com/office/powerpoint/2010/main" val="714137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F473882-4B3A-9944-B5D8-838922F7D335}"/>
              </a:ext>
            </a:extLst>
          </p:cNvPr>
          <p:cNvPicPr>
            <a:picLocks noChangeAspect="1"/>
          </p:cNvPicPr>
          <p:nvPr/>
        </p:nvPicPr>
        <p:blipFill>
          <a:blip r:embed="rId2"/>
          <a:stretch>
            <a:fillRect/>
          </a:stretch>
        </p:blipFill>
        <p:spPr>
          <a:xfrm>
            <a:off x="3299612" y="0"/>
            <a:ext cx="5592776" cy="6858000"/>
          </a:xfrm>
          <a:prstGeom prst="rect">
            <a:avLst/>
          </a:prstGeom>
        </p:spPr>
      </p:pic>
    </p:spTree>
    <p:extLst>
      <p:ext uri="{BB962C8B-B14F-4D97-AF65-F5344CB8AC3E}">
        <p14:creationId xmlns:p14="http://schemas.microsoft.com/office/powerpoint/2010/main" val="1393932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73606C5-ADF1-E54F-8940-EFCC820B2CA9}"/>
              </a:ext>
            </a:extLst>
          </p:cNvPr>
          <p:cNvPicPr>
            <a:picLocks noChangeAspect="1"/>
          </p:cNvPicPr>
          <p:nvPr/>
        </p:nvPicPr>
        <p:blipFill>
          <a:blip r:embed="rId2"/>
          <a:stretch>
            <a:fillRect/>
          </a:stretch>
        </p:blipFill>
        <p:spPr>
          <a:xfrm>
            <a:off x="3409816" y="0"/>
            <a:ext cx="5372368" cy="6858000"/>
          </a:xfrm>
          <a:prstGeom prst="rect">
            <a:avLst/>
          </a:prstGeom>
        </p:spPr>
      </p:pic>
    </p:spTree>
    <p:extLst>
      <p:ext uri="{BB962C8B-B14F-4D97-AF65-F5344CB8AC3E}">
        <p14:creationId xmlns:p14="http://schemas.microsoft.com/office/powerpoint/2010/main" val="3604930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0B6372F-F87D-6B49-9443-B56762692901}"/>
              </a:ext>
            </a:extLst>
          </p:cNvPr>
          <p:cNvPicPr>
            <a:picLocks noChangeAspect="1"/>
          </p:cNvPicPr>
          <p:nvPr/>
        </p:nvPicPr>
        <p:blipFill>
          <a:blip r:embed="rId2"/>
          <a:stretch>
            <a:fillRect/>
          </a:stretch>
        </p:blipFill>
        <p:spPr>
          <a:xfrm>
            <a:off x="3468342" y="0"/>
            <a:ext cx="5255315" cy="6858000"/>
          </a:xfrm>
          <a:prstGeom prst="rect">
            <a:avLst/>
          </a:prstGeom>
        </p:spPr>
      </p:pic>
    </p:spTree>
    <p:extLst>
      <p:ext uri="{BB962C8B-B14F-4D97-AF65-F5344CB8AC3E}">
        <p14:creationId xmlns:p14="http://schemas.microsoft.com/office/powerpoint/2010/main" val="3785848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A41D851-52D2-304A-A948-C783BCC1C6F9}"/>
              </a:ext>
            </a:extLst>
          </p:cNvPr>
          <p:cNvPicPr>
            <a:picLocks noChangeAspect="1"/>
          </p:cNvPicPr>
          <p:nvPr/>
        </p:nvPicPr>
        <p:blipFill>
          <a:blip r:embed="rId2"/>
          <a:stretch>
            <a:fillRect/>
          </a:stretch>
        </p:blipFill>
        <p:spPr>
          <a:xfrm>
            <a:off x="2225349" y="0"/>
            <a:ext cx="7741302" cy="6858000"/>
          </a:xfrm>
          <a:prstGeom prst="rect">
            <a:avLst/>
          </a:prstGeom>
        </p:spPr>
      </p:pic>
    </p:spTree>
    <p:extLst>
      <p:ext uri="{BB962C8B-B14F-4D97-AF65-F5344CB8AC3E}">
        <p14:creationId xmlns:p14="http://schemas.microsoft.com/office/powerpoint/2010/main" val="3303287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BEC8EB0-B0FE-6348-BB70-6133B2BB691E}"/>
              </a:ext>
            </a:extLst>
          </p:cNvPr>
          <p:cNvPicPr>
            <a:picLocks noChangeAspect="1"/>
          </p:cNvPicPr>
          <p:nvPr/>
        </p:nvPicPr>
        <p:blipFill>
          <a:blip r:embed="rId2"/>
          <a:stretch>
            <a:fillRect/>
          </a:stretch>
        </p:blipFill>
        <p:spPr>
          <a:xfrm>
            <a:off x="2044700" y="863600"/>
            <a:ext cx="8102600" cy="5130800"/>
          </a:xfrm>
          <a:prstGeom prst="rect">
            <a:avLst/>
          </a:prstGeom>
        </p:spPr>
      </p:pic>
    </p:spTree>
    <p:extLst>
      <p:ext uri="{BB962C8B-B14F-4D97-AF65-F5344CB8AC3E}">
        <p14:creationId xmlns:p14="http://schemas.microsoft.com/office/powerpoint/2010/main" val="3722947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48E1499-9457-054C-8FDA-AA8339D83C35}"/>
              </a:ext>
            </a:extLst>
          </p:cNvPr>
          <p:cNvSpPr/>
          <p:nvPr/>
        </p:nvSpPr>
        <p:spPr>
          <a:xfrm>
            <a:off x="433137" y="1057468"/>
            <a:ext cx="10756232" cy="4801314"/>
          </a:xfrm>
          <a:prstGeom prst="rect">
            <a:avLst/>
          </a:prstGeom>
        </p:spPr>
        <p:txBody>
          <a:bodyPr wrap="square">
            <a:spAutoFit/>
          </a:bodyPr>
          <a:lstStyle/>
          <a:p>
            <a:r>
              <a:rPr lang="tr-TR" b="1" i="0" dirty="0">
                <a:solidFill>
                  <a:srgbClr val="333333"/>
                </a:solidFill>
                <a:effectLst/>
                <a:latin typeface="Droid Sans"/>
              </a:rPr>
              <a:t>e-Dönüşüm Türkiye Projesi (2002-…)</a:t>
            </a:r>
          </a:p>
          <a:p>
            <a:br>
              <a:rPr lang="tr-TR" b="0" i="0" dirty="0">
                <a:solidFill>
                  <a:srgbClr val="333333"/>
                </a:solidFill>
                <a:effectLst/>
                <a:latin typeface="Droid Sans"/>
              </a:rPr>
            </a:br>
            <a:r>
              <a:rPr lang="tr-TR" b="0" i="0" dirty="0">
                <a:solidFill>
                  <a:srgbClr val="333333"/>
                </a:solidFill>
                <a:effectLst/>
                <a:latin typeface="Droid Sans"/>
              </a:rPr>
              <a:t>Yukarıda özetlenen çalışmalar, genellikle birbirinden bağımsız ve ülkenin öncelik ve ihtiyaçları yerine, kurumsal öncelik ve ihtiyaçlara dayalı olarak ön plana çıkmış ve çoğunlukla ekonomik ve sosyal istikrarsızlık ortamında uygulama imkanı bulamamıştır. Bilgi toplumu olma yolundaki çalışmaların daha bütüncül, ülkeye ekonomik katma değer kazandırmayı ve toplumsal refahı artırmayı öncelikli gören, somut hedefleri olan ve katılımcı bir yaklaşımla ele alınarak yürütülmesi ihtiyacı, yeni bir kurumsal yapının oluşturulması gereğini ortaya çıkarmıştır.</a:t>
            </a:r>
          </a:p>
          <a:p>
            <a:endParaRPr lang="tr-TR" b="0" i="0" dirty="0">
              <a:solidFill>
                <a:srgbClr val="333333"/>
              </a:solidFill>
              <a:effectLst/>
              <a:latin typeface="Droid Sans"/>
            </a:endParaRPr>
          </a:p>
          <a:p>
            <a:r>
              <a:rPr lang="tr-TR" b="0" i="0" dirty="0">
                <a:solidFill>
                  <a:srgbClr val="333333"/>
                </a:solidFill>
                <a:effectLst/>
                <a:latin typeface="Droid Sans"/>
              </a:rPr>
              <a:t>58. Hükümet tarafından hazırlanan Acil Eylem Planı’nda e-Dönüşüm Türkiye Projesi’ne yer verilmiş, söz konusu projenin koordinasyonu, izlenmesi, değerlendirilmesi ve yönlendirilmesi ile ilgili olarak Kalkınma Bakanlığı (eski Devlet Planlama Teşkilatı) görevlendirilmiştir. Ayrıca, 27 Şubat 2003 tarihinde yayımlanan 2003/12 sayılı Başbakanlık Genelgesi ile e-Dönüşüm Türkiye Projesi’nin amaçları, kurumsal yapısı ve uygulama esasları belirlenmiştir.</a:t>
            </a:r>
          </a:p>
          <a:p>
            <a:endParaRPr lang="tr-TR" b="0" i="0" dirty="0">
              <a:solidFill>
                <a:srgbClr val="333333"/>
              </a:solidFill>
              <a:effectLst/>
              <a:latin typeface="Droid Sans"/>
            </a:endParaRPr>
          </a:p>
          <a:p>
            <a:r>
              <a:rPr lang="tr-TR" b="0" i="0" dirty="0">
                <a:solidFill>
                  <a:srgbClr val="333333"/>
                </a:solidFill>
                <a:effectLst/>
                <a:latin typeface="Droid Sans"/>
              </a:rPr>
              <a:t>e-Dönüşüm Türkiye Projesi’nin koordinasyonunu yürütmek, kamu kurumlarının bilgi ve iletişim teknolojisi yatırımları arasında eşgüdüm sağlamak ve bilgi toplumu olma yolunda atılması gereken adımlara ilişkin stratejileri belirlemek üzere 2003 yılı Mart ayında Kalkınma Bakanlığı bünyesinde Bilgi Toplumu Dairesi (BTD) kurulmuştur.</a:t>
            </a:r>
          </a:p>
        </p:txBody>
      </p:sp>
    </p:spTree>
    <p:extLst>
      <p:ext uri="{BB962C8B-B14F-4D97-AF65-F5344CB8AC3E}">
        <p14:creationId xmlns:p14="http://schemas.microsoft.com/office/powerpoint/2010/main" val="1998813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375462A-C61F-1B42-9FF2-9831486BA1A7}"/>
              </a:ext>
            </a:extLst>
          </p:cNvPr>
          <p:cNvPicPr>
            <a:picLocks noChangeAspect="1"/>
          </p:cNvPicPr>
          <p:nvPr/>
        </p:nvPicPr>
        <p:blipFill>
          <a:blip r:embed="rId2"/>
          <a:stretch>
            <a:fillRect/>
          </a:stretch>
        </p:blipFill>
        <p:spPr>
          <a:xfrm>
            <a:off x="2044700" y="990600"/>
            <a:ext cx="8102600" cy="4876800"/>
          </a:xfrm>
          <a:prstGeom prst="rect">
            <a:avLst/>
          </a:prstGeom>
        </p:spPr>
      </p:pic>
    </p:spTree>
    <p:extLst>
      <p:ext uri="{BB962C8B-B14F-4D97-AF65-F5344CB8AC3E}">
        <p14:creationId xmlns:p14="http://schemas.microsoft.com/office/powerpoint/2010/main" val="2199423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38C9A95-7324-2D48-B850-0530CCE2392C}"/>
              </a:ext>
            </a:extLst>
          </p:cNvPr>
          <p:cNvPicPr>
            <a:picLocks noChangeAspect="1"/>
          </p:cNvPicPr>
          <p:nvPr/>
        </p:nvPicPr>
        <p:blipFill>
          <a:blip r:embed="rId2"/>
          <a:stretch>
            <a:fillRect/>
          </a:stretch>
        </p:blipFill>
        <p:spPr>
          <a:xfrm>
            <a:off x="2044700" y="209550"/>
            <a:ext cx="8102600" cy="6438900"/>
          </a:xfrm>
          <a:prstGeom prst="rect">
            <a:avLst/>
          </a:prstGeom>
        </p:spPr>
      </p:pic>
    </p:spTree>
    <p:extLst>
      <p:ext uri="{BB962C8B-B14F-4D97-AF65-F5344CB8AC3E}">
        <p14:creationId xmlns:p14="http://schemas.microsoft.com/office/powerpoint/2010/main" val="601313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27F7201-4518-8D4E-B58F-10E1110F6EEB}"/>
              </a:ext>
            </a:extLst>
          </p:cNvPr>
          <p:cNvPicPr>
            <a:picLocks noChangeAspect="1"/>
          </p:cNvPicPr>
          <p:nvPr/>
        </p:nvPicPr>
        <p:blipFill>
          <a:blip r:embed="rId2"/>
          <a:stretch>
            <a:fillRect/>
          </a:stretch>
        </p:blipFill>
        <p:spPr>
          <a:xfrm>
            <a:off x="2070100" y="1479550"/>
            <a:ext cx="8051800" cy="3898900"/>
          </a:xfrm>
          <a:prstGeom prst="rect">
            <a:avLst/>
          </a:prstGeom>
        </p:spPr>
      </p:pic>
    </p:spTree>
    <p:extLst>
      <p:ext uri="{BB962C8B-B14F-4D97-AF65-F5344CB8AC3E}">
        <p14:creationId xmlns:p14="http://schemas.microsoft.com/office/powerpoint/2010/main" val="243963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1677E97-ADA8-CB42-A2BB-B1F88F7FBF13}"/>
              </a:ext>
            </a:extLst>
          </p:cNvPr>
          <p:cNvPicPr>
            <a:picLocks noChangeAspect="1"/>
          </p:cNvPicPr>
          <p:nvPr/>
        </p:nvPicPr>
        <p:blipFill>
          <a:blip r:embed="rId2"/>
          <a:stretch>
            <a:fillRect/>
          </a:stretch>
        </p:blipFill>
        <p:spPr>
          <a:xfrm>
            <a:off x="1962150" y="685800"/>
            <a:ext cx="8267700" cy="5486400"/>
          </a:xfrm>
          <a:prstGeom prst="rect">
            <a:avLst/>
          </a:prstGeom>
        </p:spPr>
      </p:pic>
    </p:spTree>
    <p:extLst>
      <p:ext uri="{BB962C8B-B14F-4D97-AF65-F5344CB8AC3E}">
        <p14:creationId xmlns:p14="http://schemas.microsoft.com/office/powerpoint/2010/main" val="366361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5EC0977-7FC0-B047-9372-1FB874AE9582}"/>
              </a:ext>
            </a:extLst>
          </p:cNvPr>
          <p:cNvPicPr>
            <a:picLocks noChangeAspect="1"/>
          </p:cNvPicPr>
          <p:nvPr/>
        </p:nvPicPr>
        <p:blipFill>
          <a:blip r:embed="rId2"/>
          <a:stretch>
            <a:fillRect/>
          </a:stretch>
        </p:blipFill>
        <p:spPr>
          <a:xfrm>
            <a:off x="2108200" y="1206500"/>
            <a:ext cx="7975600" cy="4445000"/>
          </a:xfrm>
          <a:prstGeom prst="rect">
            <a:avLst/>
          </a:prstGeom>
        </p:spPr>
      </p:pic>
    </p:spTree>
    <p:extLst>
      <p:ext uri="{BB962C8B-B14F-4D97-AF65-F5344CB8AC3E}">
        <p14:creationId xmlns:p14="http://schemas.microsoft.com/office/powerpoint/2010/main" val="605755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0D9B7F9-2EE0-4541-AA40-0134775C01AE}"/>
              </a:ext>
            </a:extLst>
          </p:cNvPr>
          <p:cNvPicPr>
            <a:picLocks noChangeAspect="1"/>
          </p:cNvPicPr>
          <p:nvPr/>
        </p:nvPicPr>
        <p:blipFill>
          <a:blip r:embed="rId2"/>
          <a:stretch>
            <a:fillRect/>
          </a:stretch>
        </p:blipFill>
        <p:spPr>
          <a:xfrm>
            <a:off x="2362200" y="889000"/>
            <a:ext cx="7467600" cy="5080000"/>
          </a:xfrm>
          <a:prstGeom prst="rect">
            <a:avLst/>
          </a:prstGeom>
        </p:spPr>
      </p:pic>
    </p:spTree>
    <p:extLst>
      <p:ext uri="{BB962C8B-B14F-4D97-AF65-F5344CB8AC3E}">
        <p14:creationId xmlns:p14="http://schemas.microsoft.com/office/powerpoint/2010/main" val="2333379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4F89A68-8E78-304C-BE41-B6BFB95B1B9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539C158-7A9D-824C-8C21-D69764673026}"/>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B2AA803C-0CA6-B14D-846E-3C2F90A37B2F}"/>
              </a:ext>
            </a:extLst>
          </p:cNvPr>
          <p:cNvPicPr>
            <a:picLocks noChangeAspect="1"/>
          </p:cNvPicPr>
          <p:nvPr/>
        </p:nvPicPr>
        <p:blipFill>
          <a:blip r:embed="rId2"/>
          <a:stretch>
            <a:fillRect/>
          </a:stretch>
        </p:blipFill>
        <p:spPr>
          <a:xfrm>
            <a:off x="692727" y="0"/>
            <a:ext cx="10806545" cy="6858000"/>
          </a:xfrm>
          <a:prstGeom prst="rect">
            <a:avLst/>
          </a:prstGeom>
        </p:spPr>
      </p:pic>
    </p:spTree>
    <p:extLst>
      <p:ext uri="{BB962C8B-B14F-4D97-AF65-F5344CB8AC3E}">
        <p14:creationId xmlns:p14="http://schemas.microsoft.com/office/powerpoint/2010/main" val="494334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076898E-6164-4D4B-BBB9-EB04A37770B8}"/>
              </a:ext>
            </a:extLst>
          </p:cNvPr>
          <p:cNvPicPr>
            <a:picLocks noChangeAspect="1"/>
          </p:cNvPicPr>
          <p:nvPr/>
        </p:nvPicPr>
        <p:blipFill>
          <a:blip r:embed="rId2"/>
          <a:stretch>
            <a:fillRect/>
          </a:stretch>
        </p:blipFill>
        <p:spPr>
          <a:xfrm>
            <a:off x="3019425" y="0"/>
            <a:ext cx="6153150" cy="6858000"/>
          </a:xfrm>
          <a:prstGeom prst="rect">
            <a:avLst/>
          </a:prstGeom>
        </p:spPr>
      </p:pic>
    </p:spTree>
    <p:extLst>
      <p:ext uri="{BB962C8B-B14F-4D97-AF65-F5344CB8AC3E}">
        <p14:creationId xmlns:p14="http://schemas.microsoft.com/office/powerpoint/2010/main" val="891924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9102430-5A36-9242-A8C1-09A21B03CD6F}"/>
              </a:ext>
            </a:extLst>
          </p:cNvPr>
          <p:cNvPicPr>
            <a:picLocks noChangeAspect="1"/>
          </p:cNvPicPr>
          <p:nvPr/>
        </p:nvPicPr>
        <p:blipFill>
          <a:blip r:embed="rId2"/>
          <a:stretch>
            <a:fillRect/>
          </a:stretch>
        </p:blipFill>
        <p:spPr>
          <a:xfrm>
            <a:off x="1663700" y="1098550"/>
            <a:ext cx="8864600" cy="4660900"/>
          </a:xfrm>
          <a:prstGeom prst="rect">
            <a:avLst/>
          </a:prstGeom>
        </p:spPr>
      </p:pic>
    </p:spTree>
    <p:extLst>
      <p:ext uri="{BB962C8B-B14F-4D97-AF65-F5344CB8AC3E}">
        <p14:creationId xmlns:p14="http://schemas.microsoft.com/office/powerpoint/2010/main" val="3648318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A8C4E65-7664-5248-92E1-9FFD2ED069D4}"/>
              </a:ext>
            </a:extLst>
          </p:cNvPr>
          <p:cNvPicPr>
            <a:picLocks noChangeAspect="1"/>
          </p:cNvPicPr>
          <p:nvPr/>
        </p:nvPicPr>
        <p:blipFill>
          <a:blip r:embed="rId2"/>
          <a:stretch>
            <a:fillRect/>
          </a:stretch>
        </p:blipFill>
        <p:spPr>
          <a:xfrm rot="5400000">
            <a:off x="2755499" y="-1100589"/>
            <a:ext cx="6736082" cy="8937261"/>
          </a:xfrm>
          <a:prstGeom prst="rect">
            <a:avLst/>
          </a:prstGeom>
        </p:spPr>
      </p:pic>
    </p:spTree>
    <p:extLst>
      <p:ext uri="{BB962C8B-B14F-4D97-AF65-F5344CB8AC3E}">
        <p14:creationId xmlns:p14="http://schemas.microsoft.com/office/powerpoint/2010/main" val="412533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AD1B489-11DD-3349-A07E-B764EF09DC72}"/>
              </a:ext>
            </a:extLst>
          </p:cNvPr>
          <p:cNvSpPr/>
          <p:nvPr/>
        </p:nvSpPr>
        <p:spPr>
          <a:xfrm>
            <a:off x="565484" y="732070"/>
            <a:ext cx="11153274" cy="5632311"/>
          </a:xfrm>
          <a:prstGeom prst="rect">
            <a:avLst/>
          </a:prstGeom>
        </p:spPr>
        <p:txBody>
          <a:bodyPr wrap="square">
            <a:spAutoFit/>
          </a:bodyPr>
          <a:lstStyle/>
          <a:p>
            <a:r>
              <a:rPr lang="tr-TR" b="1" i="0" dirty="0">
                <a:solidFill>
                  <a:srgbClr val="333333"/>
                </a:solidFill>
                <a:effectLst/>
                <a:latin typeface="Droid Sans"/>
              </a:rPr>
              <a:t>e-Dönüşüm Türkiye Projesi’nin Amaçları ve Yapılan Çalışmalar</a:t>
            </a:r>
          </a:p>
          <a:p>
            <a:br>
              <a:rPr lang="tr-TR" b="0" i="0" dirty="0">
                <a:solidFill>
                  <a:srgbClr val="333333"/>
                </a:solidFill>
                <a:effectLst/>
                <a:latin typeface="Droid Sans"/>
              </a:rPr>
            </a:br>
            <a:r>
              <a:rPr lang="tr-TR" b="0" i="0" dirty="0">
                <a:solidFill>
                  <a:srgbClr val="333333"/>
                </a:solidFill>
                <a:effectLst/>
                <a:latin typeface="Droid Sans"/>
              </a:rPr>
              <a:t>2003/12 Sayılı Başbakanlık Genelgesi’nde belirtildiği üzere, e-Dönüşüm Türkiye Projesi’nin başlıca hedefi; vatandaşlarımıza daha kaliteli ve hızlı kamu hizmeti sunabilmek amacıyla; katılımcı, şeffaf, etkin ve basit iş süreçlerine sahip olmayı ilke edinmiş bir devlet yapısı oluşturacak koşulların hazırlanmasıdır.</a:t>
            </a:r>
          </a:p>
          <a:p>
            <a:r>
              <a:rPr lang="tr-TR" b="0" i="0" dirty="0">
                <a:solidFill>
                  <a:srgbClr val="333333"/>
                </a:solidFill>
                <a:effectLst/>
                <a:latin typeface="Droid Sans"/>
              </a:rPr>
              <a:t>Bu proje ile;</a:t>
            </a:r>
          </a:p>
          <a:p>
            <a:endParaRPr lang="tr-TR" b="0" i="0" dirty="0">
              <a:solidFill>
                <a:srgbClr val="333333"/>
              </a:solidFill>
              <a:effectLst/>
              <a:latin typeface="Droid Sans"/>
            </a:endParaRPr>
          </a:p>
          <a:p>
            <a:pPr>
              <a:buFont typeface="Arial" panose="020B0604020202020204" pitchFamily="34" charset="0"/>
              <a:buChar char="•"/>
            </a:pPr>
            <a:r>
              <a:rPr lang="tr-TR" b="0" i="0" dirty="0">
                <a:solidFill>
                  <a:srgbClr val="333333"/>
                </a:solidFill>
                <a:effectLst/>
                <a:latin typeface="Droid Sans"/>
              </a:rPr>
              <a:t>Bilgi ve iletişim teknolojileri politikaları ve mevzuatının, öncelikle Avrupa Birliği müktesebatı çerçevesinde gözden geçirilerek yeniden düzenlenmesi, bu konuda </a:t>
            </a:r>
            <a:r>
              <a:rPr lang="tr-TR" b="0" i="0" dirty="0" err="1">
                <a:solidFill>
                  <a:srgbClr val="333333"/>
                </a:solidFill>
                <a:effectLst/>
                <a:latin typeface="Droid Sans"/>
              </a:rPr>
              <a:t>eEurope</a:t>
            </a:r>
            <a:r>
              <a:rPr lang="tr-TR" b="0" i="0" dirty="0">
                <a:solidFill>
                  <a:srgbClr val="333333"/>
                </a:solidFill>
                <a:effectLst/>
                <a:latin typeface="Droid Sans"/>
              </a:rPr>
              <a:t> + kapsamında aday ülkeler için öngörülen eylem planının Ülkemize uyarlanması,</a:t>
            </a:r>
          </a:p>
          <a:p>
            <a:pPr>
              <a:buFont typeface="Arial" panose="020B0604020202020204" pitchFamily="34" charset="0"/>
              <a:buChar char="•"/>
            </a:pPr>
            <a:r>
              <a:rPr lang="tr-TR" b="0" i="0" dirty="0">
                <a:solidFill>
                  <a:srgbClr val="333333"/>
                </a:solidFill>
                <a:effectLst/>
                <a:latin typeface="Droid Sans"/>
              </a:rPr>
              <a:t>Vatandaşın, bilgi ve iletişim teknolojileri yardımıyla, kamusal alandaki karar alma süreçlerine katılımını sağlayacak mekanizmaların geliştirilmesi,</a:t>
            </a:r>
          </a:p>
          <a:p>
            <a:pPr>
              <a:buFont typeface="Arial" panose="020B0604020202020204" pitchFamily="34" charset="0"/>
              <a:buChar char="•"/>
            </a:pPr>
            <a:r>
              <a:rPr lang="tr-TR" b="0" i="0" dirty="0">
                <a:solidFill>
                  <a:srgbClr val="333333"/>
                </a:solidFill>
                <a:effectLst/>
                <a:latin typeface="Droid Sans"/>
              </a:rPr>
              <a:t>Kamu idaresinin, şeffaf ve hesap verebilir hale getirilmesine katkıda bulunulması,</a:t>
            </a:r>
          </a:p>
          <a:p>
            <a:pPr>
              <a:buFont typeface="Arial" panose="020B0604020202020204" pitchFamily="34" charset="0"/>
              <a:buChar char="•"/>
            </a:pPr>
            <a:r>
              <a:rPr lang="tr-TR" b="0" i="0" dirty="0">
                <a:solidFill>
                  <a:srgbClr val="333333"/>
                </a:solidFill>
                <a:effectLst/>
                <a:latin typeface="Droid Sans"/>
              </a:rPr>
              <a:t>Kamu hizmetlerinin sunumunda, bilgi ve iletişim teknolojilerinden azami ölçüde yararlanılarak iyi yönetişim ilkelerinin hayata geçirilmesine katkıda bulunulması,</a:t>
            </a:r>
          </a:p>
          <a:p>
            <a:pPr>
              <a:buFont typeface="Arial" panose="020B0604020202020204" pitchFamily="34" charset="0"/>
              <a:buChar char="•"/>
            </a:pPr>
            <a:r>
              <a:rPr lang="tr-TR" b="0" i="0" dirty="0">
                <a:solidFill>
                  <a:srgbClr val="333333"/>
                </a:solidFill>
                <a:effectLst/>
                <a:latin typeface="Droid Sans"/>
              </a:rPr>
              <a:t>Bilgi ve iletişim teknolojilerinin kullanımının yaygınlaştırılması,</a:t>
            </a:r>
          </a:p>
          <a:p>
            <a:pPr>
              <a:buFont typeface="Arial" panose="020B0604020202020204" pitchFamily="34" charset="0"/>
              <a:buChar char="•"/>
            </a:pPr>
            <a:r>
              <a:rPr lang="tr-TR" b="0" i="0" dirty="0">
                <a:solidFill>
                  <a:srgbClr val="333333"/>
                </a:solidFill>
                <a:effectLst/>
                <a:latin typeface="Droid Sans"/>
              </a:rPr>
              <a:t>Bilgi ve iletişim teknolojisi alanında kaynak israfını azaltmak amacıyla, kamunun mükerrerlik arz eden veya örtüşen ilgili yatırım projelerinin bütünleştirilmesi, izlenmesi, değerlendirilmesi ve yatırımcı kamu kuruluşları arasında gerekli koordinasyonun sağlanması,</a:t>
            </a:r>
          </a:p>
          <a:p>
            <a:pPr>
              <a:buFont typeface="Arial" panose="020B0604020202020204" pitchFamily="34" charset="0"/>
              <a:buChar char="•"/>
            </a:pPr>
            <a:r>
              <a:rPr lang="tr-TR" b="0" i="0" dirty="0">
                <a:solidFill>
                  <a:srgbClr val="333333"/>
                </a:solidFill>
                <a:effectLst/>
                <a:latin typeface="Droid Sans"/>
              </a:rPr>
              <a:t>Sektördeki özel sektör faaliyetlerine yukarıdaki ilkeler ışığında yol gösterilmesi amaçlanmaktadır.</a:t>
            </a:r>
          </a:p>
        </p:txBody>
      </p:sp>
    </p:spTree>
    <p:extLst>
      <p:ext uri="{BB962C8B-B14F-4D97-AF65-F5344CB8AC3E}">
        <p14:creationId xmlns:p14="http://schemas.microsoft.com/office/powerpoint/2010/main" val="1814889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60C2671-3137-DB4E-94E3-F88415F03B5D}"/>
              </a:ext>
            </a:extLst>
          </p:cNvPr>
          <p:cNvPicPr>
            <a:picLocks noChangeAspect="1"/>
          </p:cNvPicPr>
          <p:nvPr/>
        </p:nvPicPr>
        <p:blipFill>
          <a:blip r:embed="rId2"/>
          <a:stretch>
            <a:fillRect/>
          </a:stretch>
        </p:blipFill>
        <p:spPr>
          <a:xfrm>
            <a:off x="3484891" y="0"/>
            <a:ext cx="5222217" cy="6858000"/>
          </a:xfrm>
          <a:prstGeom prst="rect">
            <a:avLst/>
          </a:prstGeom>
        </p:spPr>
      </p:pic>
    </p:spTree>
    <p:extLst>
      <p:ext uri="{BB962C8B-B14F-4D97-AF65-F5344CB8AC3E}">
        <p14:creationId xmlns:p14="http://schemas.microsoft.com/office/powerpoint/2010/main" val="3401350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1C151AE-9E14-B044-A556-8ECF9834197F}"/>
              </a:ext>
            </a:extLst>
          </p:cNvPr>
          <p:cNvPicPr>
            <a:picLocks noChangeAspect="1"/>
          </p:cNvPicPr>
          <p:nvPr/>
        </p:nvPicPr>
        <p:blipFill>
          <a:blip r:embed="rId2"/>
          <a:stretch>
            <a:fillRect/>
          </a:stretch>
        </p:blipFill>
        <p:spPr>
          <a:xfrm>
            <a:off x="3467852" y="0"/>
            <a:ext cx="5256296" cy="6858000"/>
          </a:xfrm>
          <a:prstGeom prst="rect">
            <a:avLst/>
          </a:prstGeom>
        </p:spPr>
      </p:pic>
    </p:spTree>
    <p:extLst>
      <p:ext uri="{BB962C8B-B14F-4D97-AF65-F5344CB8AC3E}">
        <p14:creationId xmlns:p14="http://schemas.microsoft.com/office/powerpoint/2010/main" val="1268022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DE00C0C-9788-B242-8EFE-73F9AE8A4D79}"/>
              </a:ext>
            </a:extLst>
          </p:cNvPr>
          <p:cNvPicPr>
            <a:picLocks noChangeAspect="1"/>
          </p:cNvPicPr>
          <p:nvPr/>
        </p:nvPicPr>
        <p:blipFill>
          <a:blip r:embed="rId2"/>
          <a:stretch>
            <a:fillRect/>
          </a:stretch>
        </p:blipFill>
        <p:spPr>
          <a:xfrm>
            <a:off x="3338976" y="0"/>
            <a:ext cx="5514047" cy="6858000"/>
          </a:xfrm>
          <a:prstGeom prst="rect">
            <a:avLst/>
          </a:prstGeom>
        </p:spPr>
      </p:pic>
    </p:spTree>
    <p:extLst>
      <p:ext uri="{BB962C8B-B14F-4D97-AF65-F5344CB8AC3E}">
        <p14:creationId xmlns:p14="http://schemas.microsoft.com/office/powerpoint/2010/main" val="2477556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C150E71-A744-BD4F-BA35-DE454795DD99}"/>
              </a:ext>
            </a:extLst>
          </p:cNvPr>
          <p:cNvPicPr>
            <a:picLocks noChangeAspect="1"/>
          </p:cNvPicPr>
          <p:nvPr/>
        </p:nvPicPr>
        <p:blipFill>
          <a:blip r:embed="rId2"/>
          <a:stretch>
            <a:fillRect/>
          </a:stretch>
        </p:blipFill>
        <p:spPr>
          <a:xfrm>
            <a:off x="3414936" y="0"/>
            <a:ext cx="5362128" cy="6858000"/>
          </a:xfrm>
          <a:prstGeom prst="rect">
            <a:avLst/>
          </a:prstGeom>
        </p:spPr>
      </p:pic>
    </p:spTree>
    <p:extLst>
      <p:ext uri="{BB962C8B-B14F-4D97-AF65-F5344CB8AC3E}">
        <p14:creationId xmlns:p14="http://schemas.microsoft.com/office/powerpoint/2010/main" val="3100004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C46C535-A9CC-A64C-A800-88F3550FCCF0}"/>
              </a:ext>
            </a:extLst>
          </p:cNvPr>
          <p:cNvPicPr>
            <a:picLocks noChangeAspect="1"/>
          </p:cNvPicPr>
          <p:nvPr/>
        </p:nvPicPr>
        <p:blipFill>
          <a:blip r:embed="rId2"/>
          <a:stretch>
            <a:fillRect/>
          </a:stretch>
        </p:blipFill>
        <p:spPr>
          <a:xfrm>
            <a:off x="2257888" y="0"/>
            <a:ext cx="7676223" cy="6858000"/>
          </a:xfrm>
          <a:prstGeom prst="rect">
            <a:avLst/>
          </a:prstGeom>
        </p:spPr>
      </p:pic>
    </p:spTree>
    <p:extLst>
      <p:ext uri="{BB962C8B-B14F-4D97-AF65-F5344CB8AC3E}">
        <p14:creationId xmlns:p14="http://schemas.microsoft.com/office/powerpoint/2010/main" val="3875152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59578B1-A245-A147-9CE9-4EF3BCEC2E42}"/>
              </a:ext>
            </a:extLst>
          </p:cNvPr>
          <p:cNvPicPr>
            <a:picLocks noChangeAspect="1"/>
          </p:cNvPicPr>
          <p:nvPr/>
        </p:nvPicPr>
        <p:blipFill>
          <a:blip r:embed="rId2"/>
          <a:stretch>
            <a:fillRect/>
          </a:stretch>
        </p:blipFill>
        <p:spPr>
          <a:xfrm>
            <a:off x="1622570" y="0"/>
            <a:ext cx="8946859" cy="6858000"/>
          </a:xfrm>
          <a:prstGeom prst="rect">
            <a:avLst/>
          </a:prstGeom>
        </p:spPr>
      </p:pic>
    </p:spTree>
    <p:extLst>
      <p:ext uri="{BB962C8B-B14F-4D97-AF65-F5344CB8AC3E}">
        <p14:creationId xmlns:p14="http://schemas.microsoft.com/office/powerpoint/2010/main" val="3487069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2CB1760-772A-9F4D-A32A-9EE68571B4AA}"/>
              </a:ext>
            </a:extLst>
          </p:cNvPr>
          <p:cNvPicPr>
            <a:picLocks noChangeAspect="1"/>
          </p:cNvPicPr>
          <p:nvPr/>
        </p:nvPicPr>
        <p:blipFill>
          <a:blip r:embed="rId2"/>
          <a:stretch>
            <a:fillRect/>
          </a:stretch>
        </p:blipFill>
        <p:spPr>
          <a:xfrm>
            <a:off x="1689100" y="819150"/>
            <a:ext cx="8813800" cy="5219700"/>
          </a:xfrm>
          <a:prstGeom prst="rect">
            <a:avLst/>
          </a:prstGeom>
        </p:spPr>
      </p:pic>
    </p:spTree>
    <p:extLst>
      <p:ext uri="{BB962C8B-B14F-4D97-AF65-F5344CB8AC3E}">
        <p14:creationId xmlns:p14="http://schemas.microsoft.com/office/powerpoint/2010/main" val="2977938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A7856E0-98B1-EC45-932B-25D897D8DD0D}"/>
              </a:ext>
            </a:extLst>
          </p:cNvPr>
          <p:cNvPicPr>
            <a:picLocks noChangeAspect="1"/>
          </p:cNvPicPr>
          <p:nvPr/>
        </p:nvPicPr>
        <p:blipFill>
          <a:blip r:embed="rId2"/>
          <a:stretch>
            <a:fillRect/>
          </a:stretch>
        </p:blipFill>
        <p:spPr>
          <a:xfrm rot="5400000">
            <a:off x="2684861" y="-969275"/>
            <a:ext cx="6960823" cy="8693727"/>
          </a:xfrm>
          <a:prstGeom prst="rect">
            <a:avLst/>
          </a:prstGeom>
        </p:spPr>
      </p:pic>
    </p:spTree>
    <p:extLst>
      <p:ext uri="{BB962C8B-B14F-4D97-AF65-F5344CB8AC3E}">
        <p14:creationId xmlns:p14="http://schemas.microsoft.com/office/powerpoint/2010/main" val="2865753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9D10CE4-4959-5F42-8C84-55158BBDAC21}"/>
              </a:ext>
            </a:extLst>
          </p:cNvPr>
          <p:cNvPicPr>
            <a:picLocks noChangeAspect="1"/>
          </p:cNvPicPr>
          <p:nvPr/>
        </p:nvPicPr>
        <p:blipFill>
          <a:blip r:embed="rId2"/>
          <a:stretch>
            <a:fillRect/>
          </a:stretch>
        </p:blipFill>
        <p:spPr>
          <a:xfrm>
            <a:off x="3513423" y="0"/>
            <a:ext cx="5165153" cy="6858000"/>
          </a:xfrm>
          <a:prstGeom prst="rect">
            <a:avLst/>
          </a:prstGeom>
        </p:spPr>
      </p:pic>
    </p:spTree>
    <p:extLst>
      <p:ext uri="{BB962C8B-B14F-4D97-AF65-F5344CB8AC3E}">
        <p14:creationId xmlns:p14="http://schemas.microsoft.com/office/powerpoint/2010/main" val="3532899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30AB013-4925-7840-A1C7-145D7648B3D0}"/>
              </a:ext>
            </a:extLst>
          </p:cNvPr>
          <p:cNvPicPr>
            <a:picLocks noChangeAspect="1"/>
          </p:cNvPicPr>
          <p:nvPr/>
        </p:nvPicPr>
        <p:blipFill>
          <a:blip r:embed="rId2"/>
          <a:stretch>
            <a:fillRect/>
          </a:stretch>
        </p:blipFill>
        <p:spPr>
          <a:xfrm>
            <a:off x="2103577" y="0"/>
            <a:ext cx="7984845" cy="6858000"/>
          </a:xfrm>
          <a:prstGeom prst="rect">
            <a:avLst/>
          </a:prstGeom>
        </p:spPr>
      </p:pic>
    </p:spTree>
    <p:extLst>
      <p:ext uri="{BB962C8B-B14F-4D97-AF65-F5344CB8AC3E}">
        <p14:creationId xmlns:p14="http://schemas.microsoft.com/office/powerpoint/2010/main" val="3492005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3B62C0F-3C3C-7044-974C-431C06B38881}"/>
              </a:ext>
            </a:extLst>
          </p:cNvPr>
          <p:cNvSpPr/>
          <p:nvPr/>
        </p:nvSpPr>
        <p:spPr>
          <a:xfrm>
            <a:off x="409073" y="1014404"/>
            <a:ext cx="11093115" cy="5078313"/>
          </a:xfrm>
          <a:prstGeom prst="rect">
            <a:avLst/>
          </a:prstGeom>
        </p:spPr>
        <p:txBody>
          <a:bodyPr wrap="square">
            <a:spAutoFit/>
          </a:bodyPr>
          <a:lstStyle/>
          <a:p>
            <a:pPr algn="just"/>
            <a:r>
              <a:rPr lang="tr-TR" b="1" i="0" dirty="0">
                <a:solidFill>
                  <a:srgbClr val="333333"/>
                </a:solidFill>
                <a:effectLst/>
                <a:latin typeface="Droid Sans"/>
              </a:rPr>
              <a:t>e-Dönüşüm Türkiye Projesi’</a:t>
            </a:r>
            <a:r>
              <a:rPr lang="tr-TR" b="0" i="0" dirty="0">
                <a:solidFill>
                  <a:srgbClr val="333333"/>
                </a:solidFill>
                <a:effectLst/>
                <a:latin typeface="Droid Sans"/>
              </a:rPr>
              <a:t>nin yürütülmesinde, günümüze kadar yapılan çalışmalardan, bilgi birikiminden ve oluşumlardan yararlanma yaklaşımı benimsenmiştir. Bu yaklaşım çerçevesinde, daha önce ülkemizin e-Avrupa+ Girişimine taraf olmasını takiben başlatılan e-Türkiye Girişimi kapsamında oluşturulan çalışma grupları yeniden düzenlenmiş ve bu yeni çalışma grubu koordinatörleriyle 28 Mart 2003 tarihinden itibaren yapılan çalışmalar, 2003-2004 Kısa Dönem Eylem Planı’nın (KDEP) hazırlanması ile neticelenmiştir. 4 Aralık 2003 tarih ve 2003/48 sayılı Başbakanlık Genelgesiyle e-Dönüşüm Türkiye Projesi 2003-2004 Kısa Dönem Eylem Planı uygulamaya konmuştur.</a:t>
            </a:r>
          </a:p>
          <a:p>
            <a:pPr algn="just"/>
            <a:endParaRPr lang="tr-TR" b="0" i="0" dirty="0">
              <a:solidFill>
                <a:srgbClr val="333333"/>
              </a:solidFill>
              <a:effectLst/>
              <a:latin typeface="Droid Sans"/>
            </a:endParaRPr>
          </a:p>
          <a:p>
            <a:pPr algn="just"/>
            <a:r>
              <a:rPr lang="tr-TR" b="0" i="0" dirty="0">
                <a:solidFill>
                  <a:srgbClr val="333333"/>
                </a:solidFill>
                <a:effectLst/>
                <a:latin typeface="Droid Sans"/>
              </a:rPr>
              <a:t>Kısa Dönem Eylem Planının uygulamasının tamamlanmasından sonra, çalışma gruplarının katılımı ile, orta vadeli Bilgi Toplumu Stratejisinin hazırlanmasına kadar uygulanmak üzere bir yıl süreli 2005 Eylem Planı hazırlanmış ve uygulanmıştır. 2005 Eylem Planı ve uygulama sonuçlarına ulaşmak için tıklayınız.</a:t>
            </a:r>
          </a:p>
          <a:p>
            <a:pPr algn="just"/>
            <a:endParaRPr lang="tr-TR" b="0" i="0" dirty="0">
              <a:solidFill>
                <a:srgbClr val="333333"/>
              </a:solidFill>
              <a:effectLst/>
              <a:latin typeface="Droid Sans"/>
            </a:endParaRPr>
          </a:p>
          <a:p>
            <a:pPr algn="just"/>
            <a:r>
              <a:rPr lang="tr-TR" b="0" i="0" dirty="0">
                <a:solidFill>
                  <a:srgbClr val="333333"/>
                </a:solidFill>
                <a:effectLst/>
                <a:latin typeface="Droid Sans"/>
              </a:rPr>
              <a:t>2005 Eylem Planının uygulanması sonrasında 2005-2006 yıllarında 2006-2010 Bilgi Toplumu Stratejisi ve Eylem Planı hazırlanarak 2006 yılı Temmuz ayında 2006/38 sayılı Yüksek Planlama Kurulu kararı ile yürürlüğe konmuştur. Bilgi Toplumu Stratejisi ve Eylem Planı ile uygulamaya ilişkin Değerlendirme Raporlarına ulaşmak için tıklayınız.</a:t>
            </a:r>
          </a:p>
          <a:p>
            <a:pPr algn="just"/>
            <a:r>
              <a:rPr lang="tr-TR" b="0" i="0" dirty="0">
                <a:solidFill>
                  <a:srgbClr val="333333"/>
                </a:solidFill>
                <a:effectLst/>
                <a:latin typeface="Droid Sans"/>
              </a:rPr>
              <a:t>2003/48 sayılı Başbakanlık Genelgesi ve sonrasında 2007/7 sayılı Başbakanlık Genelgesiyle kurumlar arası işbirliğinin temini ile ortak ilke ve standartların uygulanması ve bilgi toplumuna dönüşüm sürecinde Bilgi Toplumu Stratejisinin etkin şekilde hayata geçirilmesi için </a:t>
            </a:r>
            <a:r>
              <a:rPr lang="tr-TR" b="0" i="0" u="none" strike="noStrike" dirty="0">
                <a:solidFill>
                  <a:srgbClr val="0777D9"/>
                </a:solidFill>
                <a:effectLst/>
                <a:latin typeface="Droid Sans"/>
                <a:hlinkClick r:id="rId2"/>
              </a:rPr>
              <a:t>e-Dönüşüm Türkiye İcra Kurulu</a:t>
            </a:r>
            <a:r>
              <a:rPr lang="tr-TR" b="0" i="0" dirty="0">
                <a:solidFill>
                  <a:srgbClr val="333333"/>
                </a:solidFill>
                <a:effectLst/>
                <a:latin typeface="Droid Sans"/>
              </a:rPr>
              <a:t>, Dönüşüm Liderleri Kurulu ve Danışma Kurulu oluşturulmuştur. Söz konusu kurullar hakkında daha fazla bilgi almak için Kurumsal Yapılar bölümünü tıklayınız.</a:t>
            </a:r>
          </a:p>
        </p:txBody>
      </p:sp>
    </p:spTree>
    <p:extLst>
      <p:ext uri="{BB962C8B-B14F-4D97-AF65-F5344CB8AC3E}">
        <p14:creationId xmlns:p14="http://schemas.microsoft.com/office/powerpoint/2010/main" val="3146009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B5AF3E2-C6F2-BB48-B630-C398787C6919}"/>
              </a:ext>
            </a:extLst>
          </p:cNvPr>
          <p:cNvPicPr>
            <a:picLocks noChangeAspect="1"/>
          </p:cNvPicPr>
          <p:nvPr/>
        </p:nvPicPr>
        <p:blipFill>
          <a:blip r:embed="rId2"/>
          <a:stretch>
            <a:fillRect/>
          </a:stretch>
        </p:blipFill>
        <p:spPr>
          <a:xfrm>
            <a:off x="2000250" y="1016000"/>
            <a:ext cx="8191500" cy="4826000"/>
          </a:xfrm>
          <a:prstGeom prst="rect">
            <a:avLst/>
          </a:prstGeom>
        </p:spPr>
      </p:pic>
    </p:spTree>
    <p:extLst>
      <p:ext uri="{BB962C8B-B14F-4D97-AF65-F5344CB8AC3E}">
        <p14:creationId xmlns:p14="http://schemas.microsoft.com/office/powerpoint/2010/main" val="3151532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08DD4A7-504C-FF40-9484-EA7A70B0AE4E}"/>
              </a:ext>
            </a:extLst>
          </p:cNvPr>
          <p:cNvPicPr>
            <a:picLocks noChangeAspect="1"/>
          </p:cNvPicPr>
          <p:nvPr/>
        </p:nvPicPr>
        <p:blipFill>
          <a:blip r:embed="rId2"/>
          <a:stretch>
            <a:fillRect/>
          </a:stretch>
        </p:blipFill>
        <p:spPr>
          <a:xfrm>
            <a:off x="1192646" y="161636"/>
            <a:ext cx="7874000" cy="1193800"/>
          </a:xfrm>
          <a:prstGeom prst="rect">
            <a:avLst/>
          </a:prstGeom>
        </p:spPr>
      </p:pic>
      <p:pic>
        <p:nvPicPr>
          <p:cNvPr id="3" name="Resim 2">
            <a:extLst>
              <a:ext uri="{FF2B5EF4-FFF2-40B4-BE49-F238E27FC236}">
                <a16:creationId xmlns:a16="http://schemas.microsoft.com/office/drawing/2014/main" id="{EA009DBC-72CD-DD40-92B2-3B0509D3272D}"/>
              </a:ext>
            </a:extLst>
          </p:cNvPr>
          <p:cNvPicPr>
            <a:picLocks noChangeAspect="1"/>
          </p:cNvPicPr>
          <p:nvPr/>
        </p:nvPicPr>
        <p:blipFill>
          <a:blip r:embed="rId3"/>
          <a:stretch>
            <a:fillRect/>
          </a:stretch>
        </p:blipFill>
        <p:spPr>
          <a:xfrm>
            <a:off x="964046" y="1529195"/>
            <a:ext cx="8102600" cy="4838700"/>
          </a:xfrm>
          <a:prstGeom prst="rect">
            <a:avLst/>
          </a:prstGeom>
        </p:spPr>
      </p:pic>
    </p:spTree>
    <p:extLst>
      <p:ext uri="{BB962C8B-B14F-4D97-AF65-F5344CB8AC3E}">
        <p14:creationId xmlns:p14="http://schemas.microsoft.com/office/powerpoint/2010/main" val="14580017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C051D4E-DBB4-EE4F-8AF0-BA8D8F0F2DD1}"/>
              </a:ext>
            </a:extLst>
          </p:cNvPr>
          <p:cNvPicPr>
            <a:picLocks noChangeAspect="1"/>
          </p:cNvPicPr>
          <p:nvPr/>
        </p:nvPicPr>
        <p:blipFill>
          <a:blip r:embed="rId2"/>
          <a:stretch>
            <a:fillRect/>
          </a:stretch>
        </p:blipFill>
        <p:spPr>
          <a:xfrm>
            <a:off x="1854200" y="247650"/>
            <a:ext cx="8483600" cy="6362700"/>
          </a:xfrm>
          <a:prstGeom prst="rect">
            <a:avLst/>
          </a:prstGeom>
        </p:spPr>
      </p:pic>
    </p:spTree>
    <p:extLst>
      <p:ext uri="{BB962C8B-B14F-4D97-AF65-F5344CB8AC3E}">
        <p14:creationId xmlns:p14="http://schemas.microsoft.com/office/powerpoint/2010/main" val="1844103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AACB431-CB00-BE42-8AB7-7B32F7231F91}"/>
              </a:ext>
            </a:extLst>
          </p:cNvPr>
          <p:cNvPicPr>
            <a:picLocks noChangeAspect="1"/>
          </p:cNvPicPr>
          <p:nvPr/>
        </p:nvPicPr>
        <p:blipFill>
          <a:blip r:embed="rId2"/>
          <a:stretch>
            <a:fillRect/>
          </a:stretch>
        </p:blipFill>
        <p:spPr>
          <a:xfrm>
            <a:off x="2241550" y="622300"/>
            <a:ext cx="7708900" cy="5613400"/>
          </a:xfrm>
          <a:prstGeom prst="rect">
            <a:avLst/>
          </a:prstGeom>
        </p:spPr>
      </p:pic>
    </p:spTree>
    <p:extLst>
      <p:ext uri="{BB962C8B-B14F-4D97-AF65-F5344CB8AC3E}">
        <p14:creationId xmlns:p14="http://schemas.microsoft.com/office/powerpoint/2010/main" val="7846468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D144E1B-3823-0445-A2EF-DB44957C2963}"/>
              </a:ext>
            </a:extLst>
          </p:cNvPr>
          <p:cNvPicPr>
            <a:picLocks noChangeAspect="1"/>
          </p:cNvPicPr>
          <p:nvPr/>
        </p:nvPicPr>
        <p:blipFill>
          <a:blip r:embed="rId2"/>
          <a:stretch>
            <a:fillRect/>
          </a:stretch>
        </p:blipFill>
        <p:spPr>
          <a:xfrm>
            <a:off x="2317750" y="666750"/>
            <a:ext cx="7556500" cy="5524500"/>
          </a:xfrm>
          <a:prstGeom prst="rect">
            <a:avLst/>
          </a:prstGeom>
        </p:spPr>
      </p:pic>
    </p:spTree>
    <p:extLst>
      <p:ext uri="{BB962C8B-B14F-4D97-AF65-F5344CB8AC3E}">
        <p14:creationId xmlns:p14="http://schemas.microsoft.com/office/powerpoint/2010/main" val="331933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CB60A16-D89E-4F4E-996F-A08F63C786B5}"/>
              </a:ext>
            </a:extLst>
          </p:cNvPr>
          <p:cNvPicPr>
            <a:picLocks noChangeAspect="1"/>
          </p:cNvPicPr>
          <p:nvPr/>
        </p:nvPicPr>
        <p:blipFill>
          <a:blip r:embed="rId2"/>
          <a:stretch>
            <a:fillRect/>
          </a:stretch>
        </p:blipFill>
        <p:spPr>
          <a:xfrm>
            <a:off x="2387600" y="1333500"/>
            <a:ext cx="7416800" cy="4191000"/>
          </a:xfrm>
          <a:prstGeom prst="rect">
            <a:avLst/>
          </a:prstGeom>
        </p:spPr>
      </p:pic>
    </p:spTree>
    <p:extLst>
      <p:ext uri="{BB962C8B-B14F-4D97-AF65-F5344CB8AC3E}">
        <p14:creationId xmlns:p14="http://schemas.microsoft.com/office/powerpoint/2010/main" val="30117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F3FC6E1-7939-1540-8847-1B0D39AFEFFF}"/>
              </a:ext>
            </a:extLst>
          </p:cNvPr>
          <p:cNvPicPr>
            <a:picLocks noChangeAspect="1"/>
          </p:cNvPicPr>
          <p:nvPr/>
        </p:nvPicPr>
        <p:blipFill>
          <a:blip r:embed="rId2"/>
          <a:stretch>
            <a:fillRect/>
          </a:stretch>
        </p:blipFill>
        <p:spPr>
          <a:xfrm>
            <a:off x="1637144" y="655205"/>
            <a:ext cx="7442200" cy="1993900"/>
          </a:xfrm>
          <a:prstGeom prst="rect">
            <a:avLst/>
          </a:prstGeom>
        </p:spPr>
      </p:pic>
      <p:pic>
        <p:nvPicPr>
          <p:cNvPr id="3" name="Resim 2">
            <a:extLst>
              <a:ext uri="{FF2B5EF4-FFF2-40B4-BE49-F238E27FC236}">
                <a16:creationId xmlns:a16="http://schemas.microsoft.com/office/drawing/2014/main" id="{1C677818-A9BD-744B-9851-4E492D68E4FF}"/>
              </a:ext>
            </a:extLst>
          </p:cNvPr>
          <p:cNvPicPr>
            <a:picLocks noChangeAspect="1"/>
          </p:cNvPicPr>
          <p:nvPr/>
        </p:nvPicPr>
        <p:blipFill>
          <a:blip r:embed="rId3"/>
          <a:stretch>
            <a:fillRect/>
          </a:stretch>
        </p:blipFill>
        <p:spPr>
          <a:xfrm>
            <a:off x="1709881" y="2311400"/>
            <a:ext cx="7620000" cy="5664200"/>
          </a:xfrm>
          <a:prstGeom prst="rect">
            <a:avLst/>
          </a:prstGeom>
        </p:spPr>
      </p:pic>
    </p:spTree>
    <p:extLst>
      <p:ext uri="{BB962C8B-B14F-4D97-AF65-F5344CB8AC3E}">
        <p14:creationId xmlns:p14="http://schemas.microsoft.com/office/powerpoint/2010/main" val="15223693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3D346F9-8AD8-4C4C-A00D-80F00EF8BCC2}"/>
              </a:ext>
            </a:extLst>
          </p:cNvPr>
          <p:cNvPicPr>
            <a:picLocks noChangeAspect="1"/>
          </p:cNvPicPr>
          <p:nvPr/>
        </p:nvPicPr>
        <p:blipFill>
          <a:blip r:embed="rId2"/>
          <a:stretch>
            <a:fillRect/>
          </a:stretch>
        </p:blipFill>
        <p:spPr>
          <a:xfrm>
            <a:off x="2336800" y="1416050"/>
            <a:ext cx="7518400" cy="4025900"/>
          </a:xfrm>
          <a:prstGeom prst="rect">
            <a:avLst/>
          </a:prstGeom>
        </p:spPr>
      </p:pic>
    </p:spTree>
    <p:extLst>
      <p:ext uri="{BB962C8B-B14F-4D97-AF65-F5344CB8AC3E}">
        <p14:creationId xmlns:p14="http://schemas.microsoft.com/office/powerpoint/2010/main" val="25698887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8696581-27CD-EC4A-BCC4-4FB36C3CB2A2}"/>
              </a:ext>
            </a:extLst>
          </p:cNvPr>
          <p:cNvPicPr>
            <a:picLocks noChangeAspect="1"/>
          </p:cNvPicPr>
          <p:nvPr/>
        </p:nvPicPr>
        <p:blipFill>
          <a:blip r:embed="rId2"/>
          <a:stretch>
            <a:fillRect/>
          </a:stretch>
        </p:blipFill>
        <p:spPr>
          <a:xfrm>
            <a:off x="2266950" y="736600"/>
            <a:ext cx="7658100" cy="5384800"/>
          </a:xfrm>
          <a:prstGeom prst="rect">
            <a:avLst/>
          </a:prstGeom>
        </p:spPr>
      </p:pic>
    </p:spTree>
    <p:extLst>
      <p:ext uri="{BB962C8B-B14F-4D97-AF65-F5344CB8AC3E}">
        <p14:creationId xmlns:p14="http://schemas.microsoft.com/office/powerpoint/2010/main" val="36400591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D68828C-A557-7C41-8655-A7194AE233D0}"/>
              </a:ext>
            </a:extLst>
          </p:cNvPr>
          <p:cNvPicPr>
            <a:picLocks noChangeAspect="1"/>
          </p:cNvPicPr>
          <p:nvPr/>
        </p:nvPicPr>
        <p:blipFill>
          <a:blip r:embed="rId2"/>
          <a:stretch>
            <a:fillRect/>
          </a:stretch>
        </p:blipFill>
        <p:spPr>
          <a:xfrm>
            <a:off x="2381250" y="1085850"/>
            <a:ext cx="7429500" cy="4686300"/>
          </a:xfrm>
          <a:prstGeom prst="rect">
            <a:avLst/>
          </a:prstGeom>
        </p:spPr>
      </p:pic>
    </p:spTree>
    <p:extLst>
      <p:ext uri="{BB962C8B-B14F-4D97-AF65-F5344CB8AC3E}">
        <p14:creationId xmlns:p14="http://schemas.microsoft.com/office/powerpoint/2010/main" val="1710136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51B1FE9-8BFB-514D-90EE-422B4CCA6D4A}"/>
              </a:ext>
            </a:extLst>
          </p:cNvPr>
          <p:cNvSpPr/>
          <p:nvPr/>
        </p:nvSpPr>
        <p:spPr>
          <a:xfrm>
            <a:off x="601579" y="449736"/>
            <a:ext cx="10804358" cy="5909310"/>
          </a:xfrm>
          <a:prstGeom prst="rect">
            <a:avLst/>
          </a:prstGeom>
        </p:spPr>
        <p:txBody>
          <a:bodyPr wrap="square">
            <a:spAutoFit/>
          </a:bodyPr>
          <a:lstStyle/>
          <a:p>
            <a:r>
              <a:rPr lang="tr-TR" b="1" i="0" dirty="0">
                <a:solidFill>
                  <a:srgbClr val="333333"/>
                </a:solidFill>
                <a:effectLst/>
                <a:latin typeface="Droid Sans"/>
              </a:rPr>
              <a:t>2014-2018 Bilgi Toplumu Stratejisi ve Eylem Planı</a:t>
            </a:r>
          </a:p>
          <a:p>
            <a:br>
              <a:rPr lang="tr-TR" b="0" i="0" dirty="0">
                <a:solidFill>
                  <a:srgbClr val="333333"/>
                </a:solidFill>
                <a:effectLst/>
                <a:latin typeface="Droid Sans"/>
              </a:rPr>
            </a:br>
            <a:r>
              <a:rPr lang="tr-TR" b="0" i="0" dirty="0">
                <a:solidFill>
                  <a:srgbClr val="333333"/>
                </a:solidFill>
                <a:effectLst/>
                <a:latin typeface="Droid Sans"/>
              </a:rPr>
              <a:t>Kalkınma Bakanlığının strateji ve eylem planı hazırlama görevi kapsamında yürütülen son çalışma </a:t>
            </a:r>
            <a:r>
              <a:rPr lang="tr-TR" b="0" i="0" u="sng" dirty="0">
                <a:solidFill>
                  <a:srgbClr val="0339A6"/>
                </a:solidFill>
                <a:effectLst/>
                <a:latin typeface="Droid Sans"/>
                <a:hlinkClick r:id="rId2"/>
              </a:rPr>
              <a:t>2014-2018 Bilgi Toplumu Stratejisi ve Eylem Planı</a:t>
            </a:r>
            <a:r>
              <a:rPr lang="tr-TR" b="0" i="0" dirty="0">
                <a:solidFill>
                  <a:srgbClr val="333333"/>
                </a:solidFill>
                <a:effectLst/>
                <a:latin typeface="Droid Sans"/>
              </a:rPr>
              <a:t> olmuştur. 2012 yılından itibaren hazırlık çalışmaları yürütülen bir sürecin sonucunda oluşturulan Strateji ve Eylem Planı yayımlanma aşamasına gelmiştir. 2014-2018 Bilgi Toplumu Stratejisi ve Eylem Planı büyüme ve istihdamı odak noktası olarak almakta ve 8 eksende 73 eyleme yer vermektedir.</a:t>
            </a:r>
          </a:p>
          <a:p>
            <a:r>
              <a:rPr lang="tr-TR" b="0" i="0" dirty="0">
                <a:solidFill>
                  <a:srgbClr val="333333"/>
                </a:solidFill>
                <a:effectLst/>
                <a:latin typeface="Droid Sans"/>
              </a:rPr>
              <a:t>Strateji ve Eylem Planı aşağıdaki sekiz ana eksende yürütülmüştür:</a:t>
            </a:r>
          </a:p>
          <a:p>
            <a:endParaRPr lang="tr-TR" b="0" i="0" dirty="0">
              <a:solidFill>
                <a:srgbClr val="333333"/>
              </a:solidFill>
              <a:effectLst/>
              <a:latin typeface="Droid Sans"/>
            </a:endParaRPr>
          </a:p>
          <a:p>
            <a:pPr>
              <a:buFont typeface="+mj-lt"/>
              <a:buAutoNum type="arabicPeriod"/>
            </a:pPr>
            <a:r>
              <a:rPr lang="tr-TR" b="0" i="0" dirty="0">
                <a:solidFill>
                  <a:srgbClr val="333333"/>
                </a:solidFill>
                <a:effectLst/>
                <a:latin typeface="Droid Sans"/>
              </a:rPr>
              <a:t>Bilgi Teknolojileri Sektörü</a:t>
            </a:r>
          </a:p>
          <a:p>
            <a:pPr>
              <a:buFont typeface="+mj-lt"/>
              <a:buAutoNum type="arabicPeriod"/>
            </a:pPr>
            <a:r>
              <a:rPr lang="tr-TR" b="0" i="0" dirty="0" err="1">
                <a:solidFill>
                  <a:srgbClr val="333333"/>
                </a:solidFill>
                <a:effectLst/>
                <a:latin typeface="Droid Sans"/>
              </a:rPr>
              <a:t>Genişbant</a:t>
            </a:r>
            <a:r>
              <a:rPr lang="tr-TR" b="0" i="0" dirty="0">
                <a:solidFill>
                  <a:srgbClr val="333333"/>
                </a:solidFill>
                <a:effectLst/>
                <a:latin typeface="Droid Sans"/>
              </a:rPr>
              <a:t> Altyapısı ve </a:t>
            </a:r>
            <a:r>
              <a:rPr lang="tr-TR" b="0" i="0" dirty="0" err="1">
                <a:solidFill>
                  <a:srgbClr val="333333"/>
                </a:solidFill>
                <a:effectLst/>
                <a:latin typeface="Droid Sans"/>
              </a:rPr>
              <a:t>Sektörel</a:t>
            </a:r>
            <a:r>
              <a:rPr lang="tr-TR" b="0" i="0" dirty="0">
                <a:solidFill>
                  <a:srgbClr val="333333"/>
                </a:solidFill>
                <a:effectLst/>
                <a:latin typeface="Droid Sans"/>
              </a:rPr>
              <a:t> Rekabet</a:t>
            </a:r>
          </a:p>
          <a:p>
            <a:pPr>
              <a:buFont typeface="+mj-lt"/>
              <a:buAutoNum type="arabicPeriod"/>
            </a:pPr>
            <a:r>
              <a:rPr lang="tr-TR" b="0" i="0" dirty="0">
                <a:solidFill>
                  <a:srgbClr val="333333"/>
                </a:solidFill>
                <a:effectLst/>
                <a:latin typeface="Droid Sans"/>
              </a:rPr>
              <a:t>Nitelikli İnsan Kaynağı ve İstihdam</a:t>
            </a:r>
          </a:p>
          <a:p>
            <a:pPr>
              <a:buFont typeface="+mj-lt"/>
              <a:buAutoNum type="arabicPeriod"/>
            </a:pPr>
            <a:r>
              <a:rPr lang="tr-TR" b="0" i="0" dirty="0">
                <a:solidFill>
                  <a:srgbClr val="333333"/>
                </a:solidFill>
                <a:effectLst/>
                <a:latin typeface="Droid Sans"/>
              </a:rPr>
              <a:t>Toplumsal Dönüşüm</a:t>
            </a:r>
          </a:p>
          <a:p>
            <a:pPr>
              <a:buFont typeface="+mj-lt"/>
              <a:buAutoNum type="arabicPeriod"/>
            </a:pPr>
            <a:r>
              <a:rPr lang="tr-TR" b="0" i="0" dirty="0">
                <a:solidFill>
                  <a:srgbClr val="333333"/>
                </a:solidFill>
                <a:effectLst/>
                <a:latin typeface="Droid Sans"/>
              </a:rPr>
              <a:t>Bilgi Güvenliği, Kişisel Bilgilerin Korunması ve Güvenli İnternet</a:t>
            </a:r>
          </a:p>
          <a:p>
            <a:pPr>
              <a:buFont typeface="+mj-lt"/>
              <a:buAutoNum type="arabicPeriod"/>
            </a:pPr>
            <a:r>
              <a:rPr lang="tr-TR" b="0" i="0" dirty="0">
                <a:solidFill>
                  <a:srgbClr val="333333"/>
                </a:solidFill>
                <a:effectLst/>
                <a:latin typeface="Droid Sans"/>
              </a:rPr>
              <a:t>Bilgi ve İletişim Teknolojileri Destekli Yenilikçi Çözümler</a:t>
            </a:r>
          </a:p>
          <a:p>
            <a:pPr>
              <a:buFont typeface="+mj-lt"/>
              <a:buAutoNum type="arabicPeriod"/>
            </a:pPr>
            <a:r>
              <a:rPr lang="tr-TR" b="0" i="0" dirty="0">
                <a:solidFill>
                  <a:srgbClr val="333333"/>
                </a:solidFill>
                <a:effectLst/>
                <a:latin typeface="Droid Sans"/>
              </a:rPr>
              <a:t>İnternet Girişimciliği ve e-Ticaret</a:t>
            </a:r>
          </a:p>
          <a:p>
            <a:pPr>
              <a:buFont typeface="+mj-lt"/>
              <a:buAutoNum type="arabicPeriod"/>
            </a:pPr>
            <a:r>
              <a:rPr lang="tr-TR" b="0" i="0" dirty="0">
                <a:solidFill>
                  <a:srgbClr val="333333"/>
                </a:solidFill>
                <a:effectLst/>
                <a:latin typeface="Droid Sans"/>
              </a:rPr>
              <a:t>Kamu Hizmetlerinde Kullanıcı Odaklılık ve Etkinlik</a:t>
            </a:r>
          </a:p>
          <a:p>
            <a:pPr>
              <a:buFont typeface="+mj-lt"/>
              <a:buAutoNum type="arabicPeriod"/>
            </a:pPr>
            <a:endParaRPr lang="tr-TR" b="0" i="0" dirty="0">
              <a:solidFill>
                <a:srgbClr val="333333"/>
              </a:solidFill>
              <a:effectLst/>
              <a:latin typeface="Droid Sans"/>
            </a:endParaRPr>
          </a:p>
          <a:p>
            <a:r>
              <a:rPr lang="tr-TR" b="0" i="0" dirty="0">
                <a:solidFill>
                  <a:srgbClr val="333333"/>
                </a:solidFill>
                <a:effectLst/>
                <a:latin typeface="Droid Sans"/>
              </a:rPr>
              <a:t>2014-2018 Bilgi Toplumu Stratejisi ve Eylem Planı katılımcı bir yaklaşımla hazırlanmıştır. Sosyal medya aracılığıyla çalışmalar duyurulmuş ve ilgili tarafların katkıları alınmıştır. Hazırlık çalışmalarında üretilen raporlar, katkı veren kuruluş görüşleri gibi tüm girdiler Katılımcılık </a:t>
            </a:r>
            <a:r>
              <a:rPr lang="tr-TR" b="0" i="0" dirty="0" err="1">
                <a:solidFill>
                  <a:srgbClr val="333333"/>
                </a:solidFill>
                <a:effectLst/>
                <a:latin typeface="Droid Sans"/>
              </a:rPr>
              <a:t>Portalında</a:t>
            </a:r>
            <a:r>
              <a:rPr lang="tr-TR" b="0" i="0" dirty="0">
                <a:solidFill>
                  <a:srgbClr val="333333"/>
                </a:solidFill>
                <a:effectLst/>
                <a:latin typeface="Droid Sans"/>
              </a:rPr>
              <a:t> yayınlanmaktadır.</a:t>
            </a:r>
            <a:br>
              <a:rPr lang="tr-TR" b="0" i="0" dirty="0">
                <a:solidFill>
                  <a:srgbClr val="333333"/>
                </a:solidFill>
                <a:effectLst/>
                <a:latin typeface="Droid Sans"/>
              </a:rPr>
            </a:br>
            <a:r>
              <a:rPr lang="tr-TR" b="0" i="0" dirty="0" err="1">
                <a:solidFill>
                  <a:srgbClr val="333333"/>
                </a:solidFill>
                <a:effectLst/>
                <a:latin typeface="Droid Sans"/>
              </a:rPr>
              <a:t>Portala</a:t>
            </a:r>
            <a:r>
              <a:rPr lang="tr-TR" b="0" i="0" dirty="0">
                <a:solidFill>
                  <a:srgbClr val="333333"/>
                </a:solidFill>
                <a:effectLst/>
                <a:latin typeface="Droid Sans"/>
              </a:rPr>
              <a:t> </a:t>
            </a:r>
            <a:r>
              <a:rPr lang="tr-TR" b="0" i="0" u="none" strike="noStrike" dirty="0">
                <a:solidFill>
                  <a:srgbClr val="0777D9"/>
                </a:solidFill>
                <a:effectLst/>
                <a:latin typeface="Droid Sans"/>
                <a:hlinkClick r:id="rId2"/>
              </a:rPr>
              <a:t>www.bilgitoplumustratejisi.org</a:t>
            </a:r>
            <a:r>
              <a:rPr lang="tr-TR" b="0" i="0" dirty="0">
                <a:solidFill>
                  <a:srgbClr val="333333"/>
                </a:solidFill>
                <a:effectLst/>
                <a:latin typeface="Droid Sans"/>
              </a:rPr>
              <a:t> adresinden erişilebilir.</a:t>
            </a:r>
          </a:p>
        </p:txBody>
      </p:sp>
    </p:spTree>
    <p:extLst>
      <p:ext uri="{BB962C8B-B14F-4D97-AF65-F5344CB8AC3E}">
        <p14:creationId xmlns:p14="http://schemas.microsoft.com/office/powerpoint/2010/main" val="1723504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7C91281-268C-7A45-BB62-F9A7957DE0B4}"/>
              </a:ext>
            </a:extLst>
          </p:cNvPr>
          <p:cNvPicPr>
            <a:picLocks noChangeAspect="1"/>
          </p:cNvPicPr>
          <p:nvPr/>
        </p:nvPicPr>
        <p:blipFill>
          <a:blip r:embed="rId2"/>
          <a:stretch>
            <a:fillRect/>
          </a:stretch>
        </p:blipFill>
        <p:spPr>
          <a:xfrm>
            <a:off x="2393950" y="1454150"/>
            <a:ext cx="7404100" cy="3949700"/>
          </a:xfrm>
          <a:prstGeom prst="rect">
            <a:avLst/>
          </a:prstGeom>
        </p:spPr>
      </p:pic>
    </p:spTree>
    <p:extLst>
      <p:ext uri="{BB962C8B-B14F-4D97-AF65-F5344CB8AC3E}">
        <p14:creationId xmlns:p14="http://schemas.microsoft.com/office/powerpoint/2010/main" val="29234674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1D171AC-BFEC-C048-9186-84D8FA08DB03}"/>
              </a:ext>
            </a:extLst>
          </p:cNvPr>
          <p:cNvPicPr>
            <a:picLocks noChangeAspect="1"/>
          </p:cNvPicPr>
          <p:nvPr/>
        </p:nvPicPr>
        <p:blipFill>
          <a:blip r:embed="rId2"/>
          <a:stretch>
            <a:fillRect/>
          </a:stretch>
        </p:blipFill>
        <p:spPr>
          <a:xfrm>
            <a:off x="1755487" y="754495"/>
            <a:ext cx="7454900" cy="2730500"/>
          </a:xfrm>
          <a:prstGeom prst="rect">
            <a:avLst/>
          </a:prstGeom>
        </p:spPr>
      </p:pic>
      <p:pic>
        <p:nvPicPr>
          <p:cNvPr id="3" name="Resim 2">
            <a:extLst>
              <a:ext uri="{FF2B5EF4-FFF2-40B4-BE49-F238E27FC236}">
                <a16:creationId xmlns:a16="http://schemas.microsoft.com/office/drawing/2014/main" id="{768CB334-B95E-274F-B6E3-584CAF5DAFB2}"/>
              </a:ext>
            </a:extLst>
          </p:cNvPr>
          <p:cNvPicPr>
            <a:picLocks noChangeAspect="1"/>
          </p:cNvPicPr>
          <p:nvPr/>
        </p:nvPicPr>
        <p:blipFill>
          <a:blip r:embed="rId3"/>
          <a:stretch>
            <a:fillRect/>
          </a:stretch>
        </p:blipFill>
        <p:spPr>
          <a:xfrm>
            <a:off x="2039505" y="3484995"/>
            <a:ext cx="7302500" cy="609600"/>
          </a:xfrm>
          <a:prstGeom prst="rect">
            <a:avLst/>
          </a:prstGeom>
        </p:spPr>
      </p:pic>
      <p:pic>
        <p:nvPicPr>
          <p:cNvPr id="4" name="Resim 3">
            <a:extLst>
              <a:ext uri="{FF2B5EF4-FFF2-40B4-BE49-F238E27FC236}">
                <a16:creationId xmlns:a16="http://schemas.microsoft.com/office/drawing/2014/main" id="{415EDB9C-C160-2648-BFE5-1F13843E7D92}"/>
              </a:ext>
            </a:extLst>
          </p:cNvPr>
          <p:cNvPicPr>
            <a:picLocks noChangeAspect="1"/>
          </p:cNvPicPr>
          <p:nvPr/>
        </p:nvPicPr>
        <p:blipFill>
          <a:blip r:embed="rId4"/>
          <a:stretch>
            <a:fillRect/>
          </a:stretch>
        </p:blipFill>
        <p:spPr>
          <a:xfrm>
            <a:off x="2628900" y="4127500"/>
            <a:ext cx="7391400" cy="2730500"/>
          </a:xfrm>
          <a:prstGeom prst="rect">
            <a:avLst/>
          </a:prstGeom>
        </p:spPr>
      </p:pic>
    </p:spTree>
    <p:extLst>
      <p:ext uri="{BB962C8B-B14F-4D97-AF65-F5344CB8AC3E}">
        <p14:creationId xmlns:p14="http://schemas.microsoft.com/office/powerpoint/2010/main" val="2168705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7D7CC40-6DD6-0F48-91B8-A196BF35C60C}"/>
              </a:ext>
            </a:extLst>
          </p:cNvPr>
          <p:cNvPicPr>
            <a:picLocks noChangeAspect="1"/>
          </p:cNvPicPr>
          <p:nvPr/>
        </p:nvPicPr>
        <p:blipFill>
          <a:blip r:embed="rId2"/>
          <a:stretch>
            <a:fillRect/>
          </a:stretch>
        </p:blipFill>
        <p:spPr>
          <a:xfrm>
            <a:off x="1797050" y="88900"/>
            <a:ext cx="8597900" cy="6680200"/>
          </a:xfrm>
          <a:prstGeom prst="rect">
            <a:avLst/>
          </a:prstGeom>
        </p:spPr>
      </p:pic>
    </p:spTree>
    <p:extLst>
      <p:ext uri="{BB962C8B-B14F-4D97-AF65-F5344CB8AC3E}">
        <p14:creationId xmlns:p14="http://schemas.microsoft.com/office/powerpoint/2010/main" val="40134777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0BD8FA5-9F26-AE42-9985-5AF69F6D424E}"/>
              </a:ext>
            </a:extLst>
          </p:cNvPr>
          <p:cNvPicPr>
            <a:picLocks noChangeAspect="1"/>
          </p:cNvPicPr>
          <p:nvPr/>
        </p:nvPicPr>
        <p:blipFill>
          <a:blip r:embed="rId2"/>
          <a:stretch>
            <a:fillRect/>
          </a:stretch>
        </p:blipFill>
        <p:spPr>
          <a:xfrm>
            <a:off x="1803400" y="2070100"/>
            <a:ext cx="8585200" cy="2717800"/>
          </a:xfrm>
          <a:prstGeom prst="rect">
            <a:avLst/>
          </a:prstGeom>
        </p:spPr>
      </p:pic>
      <p:pic>
        <p:nvPicPr>
          <p:cNvPr id="3" name="Resim 2">
            <a:extLst>
              <a:ext uri="{FF2B5EF4-FFF2-40B4-BE49-F238E27FC236}">
                <a16:creationId xmlns:a16="http://schemas.microsoft.com/office/drawing/2014/main" id="{4A20167C-AD94-4546-BFC6-4868F1965D4B}"/>
              </a:ext>
            </a:extLst>
          </p:cNvPr>
          <p:cNvPicPr>
            <a:picLocks noChangeAspect="1"/>
          </p:cNvPicPr>
          <p:nvPr/>
        </p:nvPicPr>
        <p:blipFill>
          <a:blip r:embed="rId3"/>
          <a:stretch>
            <a:fillRect/>
          </a:stretch>
        </p:blipFill>
        <p:spPr>
          <a:xfrm>
            <a:off x="2253096" y="4574886"/>
            <a:ext cx="8039100" cy="1282700"/>
          </a:xfrm>
          <a:prstGeom prst="rect">
            <a:avLst/>
          </a:prstGeom>
        </p:spPr>
      </p:pic>
      <p:sp>
        <p:nvSpPr>
          <p:cNvPr id="4" name="Dikdörtgen 3">
            <a:extLst>
              <a:ext uri="{FF2B5EF4-FFF2-40B4-BE49-F238E27FC236}">
                <a16:creationId xmlns:a16="http://schemas.microsoft.com/office/drawing/2014/main" id="{3B670F4C-C6BE-194C-95C0-74E7E546AC4E}"/>
              </a:ext>
            </a:extLst>
          </p:cNvPr>
          <p:cNvSpPr/>
          <p:nvPr/>
        </p:nvSpPr>
        <p:spPr>
          <a:xfrm>
            <a:off x="2393372" y="5973726"/>
            <a:ext cx="7898823" cy="369332"/>
          </a:xfrm>
          <a:prstGeom prst="rect">
            <a:avLst/>
          </a:prstGeom>
        </p:spPr>
        <p:txBody>
          <a:bodyPr wrap="square">
            <a:spAutoFit/>
          </a:bodyPr>
          <a:lstStyle/>
          <a:p>
            <a:r>
              <a:rPr lang="tr-TR" dirty="0"/>
              <a:t>AB Genel Veri Koruma Tüzüğü (General Data </a:t>
            </a:r>
            <a:r>
              <a:rPr lang="tr-TR" dirty="0" err="1"/>
              <a:t>Protection</a:t>
            </a:r>
            <a:r>
              <a:rPr lang="tr-TR" dirty="0"/>
              <a:t> </a:t>
            </a:r>
            <a:r>
              <a:rPr lang="tr-TR" dirty="0" err="1"/>
              <a:t>Regulation</a:t>
            </a:r>
            <a:r>
              <a:rPr lang="tr-TR" dirty="0"/>
              <a:t> - GDPR)....</a:t>
            </a:r>
          </a:p>
        </p:txBody>
      </p:sp>
    </p:spTree>
    <p:extLst>
      <p:ext uri="{BB962C8B-B14F-4D97-AF65-F5344CB8AC3E}">
        <p14:creationId xmlns:p14="http://schemas.microsoft.com/office/powerpoint/2010/main" val="4024744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085C4FA-DDC9-2A4C-83BF-B9FA4E28F023}"/>
              </a:ext>
            </a:extLst>
          </p:cNvPr>
          <p:cNvPicPr>
            <a:picLocks noChangeAspect="1"/>
          </p:cNvPicPr>
          <p:nvPr/>
        </p:nvPicPr>
        <p:blipFill>
          <a:blip r:embed="rId2"/>
          <a:stretch>
            <a:fillRect/>
          </a:stretch>
        </p:blipFill>
        <p:spPr>
          <a:xfrm>
            <a:off x="2002560" y="167409"/>
            <a:ext cx="8166100" cy="5130800"/>
          </a:xfrm>
          <a:prstGeom prst="rect">
            <a:avLst/>
          </a:prstGeom>
        </p:spPr>
      </p:pic>
      <p:pic>
        <p:nvPicPr>
          <p:cNvPr id="3" name="Resim 2">
            <a:extLst>
              <a:ext uri="{FF2B5EF4-FFF2-40B4-BE49-F238E27FC236}">
                <a16:creationId xmlns:a16="http://schemas.microsoft.com/office/drawing/2014/main" id="{24C54A55-4A98-954C-9B3F-403F9BD06919}"/>
              </a:ext>
            </a:extLst>
          </p:cNvPr>
          <p:cNvPicPr>
            <a:picLocks noChangeAspect="1"/>
          </p:cNvPicPr>
          <p:nvPr/>
        </p:nvPicPr>
        <p:blipFill>
          <a:blip r:embed="rId3"/>
          <a:stretch>
            <a:fillRect/>
          </a:stretch>
        </p:blipFill>
        <p:spPr>
          <a:xfrm>
            <a:off x="2193060" y="5204114"/>
            <a:ext cx="7975600" cy="1562100"/>
          </a:xfrm>
          <a:prstGeom prst="rect">
            <a:avLst/>
          </a:prstGeom>
        </p:spPr>
      </p:pic>
    </p:spTree>
    <p:extLst>
      <p:ext uri="{BB962C8B-B14F-4D97-AF65-F5344CB8AC3E}">
        <p14:creationId xmlns:p14="http://schemas.microsoft.com/office/powerpoint/2010/main" val="7748141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3CDFB13-6205-A24C-9CF2-A46A45CCFC97}"/>
              </a:ext>
            </a:extLst>
          </p:cNvPr>
          <p:cNvPicPr>
            <a:picLocks noChangeAspect="1"/>
          </p:cNvPicPr>
          <p:nvPr/>
        </p:nvPicPr>
        <p:blipFill>
          <a:blip r:embed="rId2"/>
          <a:stretch>
            <a:fillRect/>
          </a:stretch>
        </p:blipFill>
        <p:spPr>
          <a:xfrm>
            <a:off x="1968500" y="819150"/>
            <a:ext cx="8255000" cy="5219700"/>
          </a:xfrm>
          <a:prstGeom prst="rect">
            <a:avLst/>
          </a:prstGeom>
        </p:spPr>
      </p:pic>
    </p:spTree>
    <p:extLst>
      <p:ext uri="{BB962C8B-B14F-4D97-AF65-F5344CB8AC3E}">
        <p14:creationId xmlns:p14="http://schemas.microsoft.com/office/powerpoint/2010/main" val="38425700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D614D74-DC74-7441-951C-66CD63EA79AE}"/>
              </a:ext>
            </a:extLst>
          </p:cNvPr>
          <p:cNvPicPr>
            <a:picLocks noChangeAspect="1"/>
          </p:cNvPicPr>
          <p:nvPr/>
        </p:nvPicPr>
        <p:blipFill>
          <a:blip r:embed="rId2"/>
          <a:stretch>
            <a:fillRect/>
          </a:stretch>
        </p:blipFill>
        <p:spPr>
          <a:xfrm>
            <a:off x="1866900" y="615950"/>
            <a:ext cx="8458200" cy="5626100"/>
          </a:xfrm>
          <a:prstGeom prst="rect">
            <a:avLst/>
          </a:prstGeom>
        </p:spPr>
      </p:pic>
    </p:spTree>
    <p:extLst>
      <p:ext uri="{BB962C8B-B14F-4D97-AF65-F5344CB8AC3E}">
        <p14:creationId xmlns:p14="http://schemas.microsoft.com/office/powerpoint/2010/main" val="12021657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AB2B9D2-8745-804F-A0C0-9CE2F0768068}"/>
              </a:ext>
            </a:extLst>
          </p:cNvPr>
          <p:cNvPicPr>
            <a:picLocks noChangeAspect="1"/>
          </p:cNvPicPr>
          <p:nvPr/>
        </p:nvPicPr>
        <p:blipFill>
          <a:blip r:embed="rId2"/>
          <a:stretch>
            <a:fillRect/>
          </a:stretch>
        </p:blipFill>
        <p:spPr>
          <a:xfrm>
            <a:off x="1841500" y="234950"/>
            <a:ext cx="8509000" cy="6388100"/>
          </a:xfrm>
          <a:prstGeom prst="rect">
            <a:avLst/>
          </a:prstGeom>
        </p:spPr>
      </p:pic>
    </p:spTree>
    <p:extLst>
      <p:ext uri="{BB962C8B-B14F-4D97-AF65-F5344CB8AC3E}">
        <p14:creationId xmlns:p14="http://schemas.microsoft.com/office/powerpoint/2010/main" val="14035958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DDF194B-0565-644C-A0D8-8EF32E4E7725}"/>
              </a:ext>
            </a:extLst>
          </p:cNvPr>
          <p:cNvPicPr>
            <a:picLocks noChangeAspect="1"/>
          </p:cNvPicPr>
          <p:nvPr/>
        </p:nvPicPr>
        <p:blipFill>
          <a:blip r:embed="rId2"/>
          <a:stretch>
            <a:fillRect/>
          </a:stretch>
        </p:blipFill>
        <p:spPr>
          <a:xfrm>
            <a:off x="1892300" y="1816100"/>
            <a:ext cx="8407400" cy="3225800"/>
          </a:xfrm>
          <a:prstGeom prst="rect">
            <a:avLst/>
          </a:prstGeom>
        </p:spPr>
      </p:pic>
    </p:spTree>
    <p:extLst>
      <p:ext uri="{BB962C8B-B14F-4D97-AF65-F5344CB8AC3E}">
        <p14:creationId xmlns:p14="http://schemas.microsoft.com/office/powerpoint/2010/main" val="36730142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9ECA0E5-CD88-4746-8CD9-397897D01B90}"/>
              </a:ext>
            </a:extLst>
          </p:cNvPr>
          <p:cNvPicPr>
            <a:picLocks noChangeAspect="1"/>
          </p:cNvPicPr>
          <p:nvPr/>
        </p:nvPicPr>
        <p:blipFill>
          <a:blip r:embed="rId2"/>
          <a:stretch>
            <a:fillRect/>
          </a:stretch>
        </p:blipFill>
        <p:spPr>
          <a:xfrm>
            <a:off x="1935413" y="0"/>
            <a:ext cx="8321173" cy="6858000"/>
          </a:xfrm>
          <a:prstGeom prst="rect">
            <a:avLst/>
          </a:prstGeom>
        </p:spPr>
      </p:pic>
    </p:spTree>
    <p:extLst>
      <p:ext uri="{BB962C8B-B14F-4D97-AF65-F5344CB8AC3E}">
        <p14:creationId xmlns:p14="http://schemas.microsoft.com/office/powerpoint/2010/main" val="1116498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5DF4249-0F11-BE42-971E-B1FCCFA597D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B206C6A2-9D63-D844-B9BF-C67CE69F7314}"/>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3BCA8BBB-11A0-E145-91BB-5FF9249C1DC9}"/>
              </a:ext>
            </a:extLst>
          </p:cNvPr>
          <p:cNvPicPr>
            <a:picLocks noChangeAspect="1"/>
          </p:cNvPicPr>
          <p:nvPr/>
        </p:nvPicPr>
        <p:blipFill>
          <a:blip r:embed="rId2"/>
          <a:stretch>
            <a:fillRect/>
          </a:stretch>
        </p:blipFill>
        <p:spPr>
          <a:xfrm>
            <a:off x="2598420" y="0"/>
            <a:ext cx="6995160" cy="6858000"/>
          </a:xfrm>
          <a:prstGeom prst="rect">
            <a:avLst/>
          </a:prstGeom>
        </p:spPr>
      </p:pic>
    </p:spTree>
    <p:extLst>
      <p:ext uri="{BB962C8B-B14F-4D97-AF65-F5344CB8AC3E}">
        <p14:creationId xmlns:p14="http://schemas.microsoft.com/office/powerpoint/2010/main" val="3773421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D9FBCCD-45CD-B340-AFA2-A8F5A365C360}"/>
              </a:ext>
            </a:extLst>
          </p:cNvPr>
          <p:cNvPicPr>
            <a:picLocks noChangeAspect="1"/>
          </p:cNvPicPr>
          <p:nvPr/>
        </p:nvPicPr>
        <p:blipFill>
          <a:blip r:embed="rId2"/>
          <a:stretch>
            <a:fillRect/>
          </a:stretch>
        </p:blipFill>
        <p:spPr>
          <a:xfrm>
            <a:off x="190500" y="463550"/>
            <a:ext cx="11811000" cy="5930900"/>
          </a:xfrm>
          <a:prstGeom prst="rect">
            <a:avLst/>
          </a:prstGeom>
        </p:spPr>
      </p:pic>
    </p:spTree>
    <p:extLst>
      <p:ext uri="{BB962C8B-B14F-4D97-AF65-F5344CB8AC3E}">
        <p14:creationId xmlns:p14="http://schemas.microsoft.com/office/powerpoint/2010/main" val="37250537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80053A2-A66D-BC47-A7A6-39DB696A532D}"/>
              </a:ext>
            </a:extLst>
          </p:cNvPr>
          <p:cNvPicPr>
            <a:picLocks noChangeAspect="1"/>
          </p:cNvPicPr>
          <p:nvPr/>
        </p:nvPicPr>
        <p:blipFill>
          <a:blip r:embed="rId2"/>
          <a:stretch>
            <a:fillRect/>
          </a:stretch>
        </p:blipFill>
        <p:spPr>
          <a:xfrm>
            <a:off x="2343848" y="0"/>
            <a:ext cx="7504304" cy="6858000"/>
          </a:xfrm>
          <a:prstGeom prst="rect">
            <a:avLst/>
          </a:prstGeom>
        </p:spPr>
      </p:pic>
    </p:spTree>
    <p:extLst>
      <p:ext uri="{BB962C8B-B14F-4D97-AF65-F5344CB8AC3E}">
        <p14:creationId xmlns:p14="http://schemas.microsoft.com/office/powerpoint/2010/main" val="21139387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8C4A768-30E3-474A-9329-6707D26E5F39}"/>
              </a:ext>
            </a:extLst>
          </p:cNvPr>
          <p:cNvPicPr>
            <a:picLocks noChangeAspect="1"/>
          </p:cNvPicPr>
          <p:nvPr/>
        </p:nvPicPr>
        <p:blipFill>
          <a:blip r:embed="rId2"/>
          <a:stretch>
            <a:fillRect/>
          </a:stretch>
        </p:blipFill>
        <p:spPr>
          <a:xfrm>
            <a:off x="1755865" y="0"/>
            <a:ext cx="8680269" cy="6858000"/>
          </a:xfrm>
          <a:prstGeom prst="rect">
            <a:avLst/>
          </a:prstGeom>
        </p:spPr>
      </p:pic>
    </p:spTree>
    <p:extLst>
      <p:ext uri="{BB962C8B-B14F-4D97-AF65-F5344CB8AC3E}">
        <p14:creationId xmlns:p14="http://schemas.microsoft.com/office/powerpoint/2010/main" val="2407078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483EE5E-F250-3741-92A1-DAB25D716839}"/>
              </a:ext>
            </a:extLst>
          </p:cNvPr>
          <p:cNvPicPr>
            <a:picLocks noChangeAspect="1"/>
          </p:cNvPicPr>
          <p:nvPr/>
        </p:nvPicPr>
        <p:blipFill>
          <a:blip r:embed="rId2"/>
          <a:stretch>
            <a:fillRect/>
          </a:stretch>
        </p:blipFill>
        <p:spPr>
          <a:xfrm>
            <a:off x="2329583" y="0"/>
            <a:ext cx="7532834" cy="6858000"/>
          </a:xfrm>
          <a:prstGeom prst="rect">
            <a:avLst/>
          </a:prstGeom>
        </p:spPr>
      </p:pic>
    </p:spTree>
    <p:extLst>
      <p:ext uri="{BB962C8B-B14F-4D97-AF65-F5344CB8AC3E}">
        <p14:creationId xmlns:p14="http://schemas.microsoft.com/office/powerpoint/2010/main" val="8811371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694D145-7343-D842-A069-7DF66D82F916}"/>
              </a:ext>
            </a:extLst>
          </p:cNvPr>
          <p:cNvPicPr>
            <a:picLocks noChangeAspect="1"/>
          </p:cNvPicPr>
          <p:nvPr/>
        </p:nvPicPr>
        <p:blipFill>
          <a:blip r:embed="rId2"/>
          <a:stretch>
            <a:fillRect/>
          </a:stretch>
        </p:blipFill>
        <p:spPr>
          <a:xfrm>
            <a:off x="1364511" y="0"/>
            <a:ext cx="9462977" cy="6858000"/>
          </a:xfrm>
          <a:prstGeom prst="rect">
            <a:avLst/>
          </a:prstGeom>
        </p:spPr>
      </p:pic>
    </p:spTree>
    <p:extLst>
      <p:ext uri="{BB962C8B-B14F-4D97-AF65-F5344CB8AC3E}">
        <p14:creationId xmlns:p14="http://schemas.microsoft.com/office/powerpoint/2010/main" val="30480285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92240FD-00C5-E646-B1E3-A6E7F5027646}"/>
              </a:ext>
            </a:extLst>
          </p:cNvPr>
          <p:cNvPicPr>
            <a:picLocks noChangeAspect="1"/>
          </p:cNvPicPr>
          <p:nvPr/>
        </p:nvPicPr>
        <p:blipFill>
          <a:blip r:embed="rId2"/>
          <a:stretch>
            <a:fillRect/>
          </a:stretch>
        </p:blipFill>
        <p:spPr>
          <a:xfrm>
            <a:off x="596900" y="1638300"/>
            <a:ext cx="10998200" cy="3581400"/>
          </a:xfrm>
          <a:prstGeom prst="rect">
            <a:avLst/>
          </a:prstGeom>
        </p:spPr>
      </p:pic>
    </p:spTree>
    <p:extLst>
      <p:ext uri="{BB962C8B-B14F-4D97-AF65-F5344CB8AC3E}">
        <p14:creationId xmlns:p14="http://schemas.microsoft.com/office/powerpoint/2010/main" val="38734578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7DD1163-EA8D-AB4C-9579-140AE6C7471E}"/>
              </a:ext>
            </a:extLst>
          </p:cNvPr>
          <p:cNvPicPr>
            <a:picLocks noChangeAspect="1"/>
          </p:cNvPicPr>
          <p:nvPr/>
        </p:nvPicPr>
        <p:blipFill>
          <a:blip r:embed="rId2"/>
          <a:stretch>
            <a:fillRect/>
          </a:stretch>
        </p:blipFill>
        <p:spPr>
          <a:xfrm>
            <a:off x="2026982" y="0"/>
            <a:ext cx="8138035" cy="6858000"/>
          </a:xfrm>
          <a:prstGeom prst="rect">
            <a:avLst/>
          </a:prstGeom>
        </p:spPr>
      </p:pic>
    </p:spTree>
    <p:extLst>
      <p:ext uri="{BB962C8B-B14F-4D97-AF65-F5344CB8AC3E}">
        <p14:creationId xmlns:p14="http://schemas.microsoft.com/office/powerpoint/2010/main" val="13271117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C31F952-18E6-AB47-A906-08E0A3C8D584}"/>
              </a:ext>
            </a:extLst>
          </p:cNvPr>
          <p:cNvPicPr>
            <a:picLocks noChangeAspect="1"/>
          </p:cNvPicPr>
          <p:nvPr/>
        </p:nvPicPr>
        <p:blipFill>
          <a:blip r:embed="rId2"/>
          <a:stretch>
            <a:fillRect/>
          </a:stretch>
        </p:blipFill>
        <p:spPr>
          <a:xfrm>
            <a:off x="1790136" y="0"/>
            <a:ext cx="8611728" cy="6858000"/>
          </a:xfrm>
          <a:prstGeom prst="rect">
            <a:avLst/>
          </a:prstGeom>
        </p:spPr>
      </p:pic>
    </p:spTree>
    <p:extLst>
      <p:ext uri="{BB962C8B-B14F-4D97-AF65-F5344CB8AC3E}">
        <p14:creationId xmlns:p14="http://schemas.microsoft.com/office/powerpoint/2010/main" val="1362226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887EDF5-ADF7-EF47-8BD9-0352F207FF66}"/>
              </a:ext>
            </a:extLst>
          </p:cNvPr>
          <p:cNvPicPr>
            <a:picLocks noChangeAspect="1"/>
          </p:cNvPicPr>
          <p:nvPr/>
        </p:nvPicPr>
        <p:blipFill>
          <a:blip r:embed="rId2"/>
          <a:stretch>
            <a:fillRect/>
          </a:stretch>
        </p:blipFill>
        <p:spPr>
          <a:xfrm>
            <a:off x="565150" y="584200"/>
            <a:ext cx="11061700" cy="5689600"/>
          </a:xfrm>
          <a:prstGeom prst="rect">
            <a:avLst/>
          </a:prstGeom>
        </p:spPr>
      </p:pic>
    </p:spTree>
    <p:extLst>
      <p:ext uri="{BB962C8B-B14F-4D97-AF65-F5344CB8AC3E}">
        <p14:creationId xmlns:p14="http://schemas.microsoft.com/office/powerpoint/2010/main" val="29414181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D30EE9E-03FB-6944-991D-0C330005B71C}"/>
              </a:ext>
            </a:extLst>
          </p:cNvPr>
          <p:cNvPicPr>
            <a:picLocks noChangeAspect="1"/>
          </p:cNvPicPr>
          <p:nvPr/>
        </p:nvPicPr>
        <p:blipFill>
          <a:blip r:embed="rId2"/>
          <a:stretch>
            <a:fillRect/>
          </a:stretch>
        </p:blipFill>
        <p:spPr>
          <a:xfrm>
            <a:off x="2720281" y="0"/>
            <a:ext cx="6751438" cy="6858000"/>
          </a:xfrm>
          <a:prstGeom prst="rect">
            <a:avLst/>
          </a:prstGeom>
        </p:spPr>
      </p:pic>
    </p:spTree>
    <p:extLst>
      <p:ext uri="{BB962C8B-B14F-4D97-AF65-F5344CB8AC3E}">
        <p14:creationId xmlns:p14="http://schemas.microsoft.com/office/powerpoint/2010/main" val="1063563806"/>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2332</Words>
  <Application>Microsoft Macintosh PowerPoint</Application>
  <PresentationFormat>Geniş ekran</PresentationFormat>
  <Paragraphs>172</Paragraphs>
  <Slides>147</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147</vt:i4>
      </vt:variant>
    </vt:vector>
  </HeadingPairs>
  <TitlesOfParts>
    <vt:vector size="154" baseType="lpstr">
      <vt:lpstr>Arial</vt:lpstr>
      <vt:lpstr>Calibri</vt:lpstr>
      <vt:lpstr>Calibri Light</vt:lpstr>
      <vt:lpstr>Droid Sans</vt:lpstr>
      <vt:lpstr>Helvetica</vt:lpstr>
      <vt:lpstr>Oswald</vt:lpstr>
      <vt:lpstr>Office Teması</vt:lpstr>
      <vt:lpstr>DİJİTAL DÖNÜŞÜM ÇERÇEVESİNDE VERİ YÖNETİMİ VE BİLGİ YÖNETİMİ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DİJİTAL DÖNÜŞÜM ÇERÇEVESİNDE VERİ YÖNETİMİ VE BİLGİ YÖNETİMİ </dc:title>
  <dc:creator>Microsoft Office User</dc:creator>
  <cp:lastModifiedBy>Microsoft Office User</cp:lastModifiedBy>
  <cp:revision>13</cp:revision>
  <dcterms:created xsi:type="dcterms:W3CDTF">2020-02-27T09:54:30Z</dcterms:created>
  <dcterms:modified xsi:type="dcterms:W3CDTF">2020-02-27T12:27:06Z</dcterms:modified>
</cp:coreProperties>
</file>