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5"/>
  </p:notesMasterIdLst>
  <p:sldIdLst>
    <p:sldId id="256" r:id="rId2"/>
    <p:sldId id="298" r:id="rId3"/>
    <p:sldId id="260" r:id="rId4"/>
    <p:sldId id="266" r:id="rId5"/>
    <p:sldId id="300" r:id="rId6"/>
    <p:sldId id="262" r:id="rId7"/>
    <p:sldId id="289" r:id="rId8"/>
    <p:sldId id="288" r:id="rId9"/>
    <p:sldId id="294" r:id="rId10"/>
    <p:sldId id="302" r:id="rId11"/>
    <p:sldId id="257" r:id="rId12"/>
    <p:sldId id="292" r:id="rId13"/>
    <p:sldId id="301" r:id="rId14"/>
    <p:sldId id="290" r:id="rId15"/>
    <p:sldId id="297" r:id="rId16"/>
    <p:sldId id="305" r:id="rId17"/>
    <p:sldId id="307" r:id="rId18"/>
    <p:sldId id="306" r:id="rId19"/>
    <p:sldId id="324" r:id="rId20"/>
    <p:sldId id="325" r:id="rId21"/>
    <p:sldId id="309" r:id="rId22"/>
    <p:sldId id="311" r:id="rId23"/>
    <p:sldId id="312" r:id="rId24"/>
    <p:sldId id="320" r:id="rId25"/>
    <p:sldId id="321" r:id="rId26"/>
    <p:sldId id="310" r:id="rId27"/>
    <p:sldId id="313" r:id="rId28"/>
    <p:sldId id="314" r:id="rId29"/>
    <p:sldId id="315" r:id="rId30"/>
    <p:sldId id="316" r:id="rId31"/>
    <p:sldId id="308" r:id="rId32"/>
    <p:sldId id="317" r:id="rId33"/>
    <p:sldId id="304" r:id="rId34"/>
  </p:sldIdLst>
  <p:sldSz cx="9144000" cy="6858000" type="screen4x3"/>
  <p:notesSz cx="6858000" cy="9144000"/>
  <p:embeddedFontLst>
    <p:embeddedFont>
      <p:font typeface="Raleway" panose="020B0604020202020204" charset="-94"/>
      <p:regular r:id="rId36"/>
      <p:bold r:id="rId37"/>
      <p:italic r:id="rId38"/>
      <p:boldItalic r:id="rId39"/>
    </p:embeddedFont>
    <p:embeddedFont>
      <p:font typeface="Lato" panose="020B0604020202020204" charset="-94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A625667-130E-4B05-98A2-903618A38915}">
  <a:tblStyle styleId="{DA625667-130E-4B05-98A2-903618A389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206" autoAdjust="0"/>
  </p:normalViewPr>
  <p:slideViewPr>
    <p:cSldViewPr snapToGrid="0">
      <p:cViewPr varScale="1">
        <p:scale>
          <a:sx n="90" d="100"/>
          <a:sy n="90" d="100"/>
        </p:scale>
        <p:origin x="21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d41586-019-03759-y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d41586-019-03759-y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tevfik_uyar/status/1132054361398398976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dos.csail.mit.edu/archive/scige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hinkchecksubmit.org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thinkchecksubmit.org/translations/turkish/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eallslist.net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doaj.org/2014/08/28/some-journals-say-they-are-in-doaj-when-they-are-not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Y_Sza4rPDkf-NNX9kwiErGrKeNTM75md9B63A_gVpaQ/edit#gid=0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k.gov.tr/Sayfalar/Haberler/yagmaci-dergi-yayinlarina-onlem.aspx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sarkac.org/2019/12/yagmaci-faaliyetlerin-nedeni-acik-erisim-felsefesi-degil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ak.gov.tr/duyuru/2019E_S%C4%B1kcaSorulanSorularveCevaplar%C4%B1_141019.pdf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arkac.org/2019/12/yagmaci-faaliyetlerin-nedeni-acik-erisim-felsefesi-degil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smtClean="0"/>
              <a:t>https://v2.sherpa.ac.uk/romeo/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618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100" dirty="0" smtClean="0"/>
              <a:t>https://www.openaire.eu/where-can-i-read-more-about-fp7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smtClean="0"/>
              <a:t>Kurumsal arşivler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smtClean="0"/>
              <a:t>http://roar.eprints.org/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smtClean="0"/>
              <a:t>https://v2.sherpa.ac.uk/opendoar/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0924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smtClean="0"/>
              <a:t>Konu/alan</a:t>
            </a:r>
            <a:r>
              <a:rPr lang="tr-TR" baseline="0" dirty="0" smtClean="0"/>
              <a:t> arşivleri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100" dirty="0" smtClean="0"/>
              <a:t>http://oad.simmons.edu/oadwiki/Disciplinary_repositories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smtClean="0"/>
              <a:t>https://v2.sherpa.ac.uk/opendoar/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2155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100" dirty="0" smtClean="0"/>
              <a:t>http://www.pasteur4oa.eu/sites/pasteur4oa/files/resource/Policy%20alignment%20check%20list_FINAL.pdf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4213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65341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8008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smtClean="0">
                <a:hlinkClick r:id="rId3"/>
              </a:rPr>
              <a:t>https://www.nature.com/articles/d41586-019-03759-y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8997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smtClean="0">
                <a:hlinkClick r:id="rId3"/>
              </a:rPr>
              <a:t>https://www.nature.com/articles/d41586-019-03759-y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4928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hlinkClick r:id="rId3"/>
              </a:rPr>
              <a:t>https://twitter.com/tevfik_uyar/status/1132054361398398976</a:t>
            </a:r>
            <a:endParaRPr lang="tr-T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4140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4893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hlinkClick r:id="rId3"/>
              </a:rPr>
              <a:t>https://pdos.csail.mit.edu/archive/scigen/</a:t>
            </a:r>
            <a:endParaRPr lang="tr-T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62512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https://thinkchecksubmit.org/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lang="en-US" dirty="0" smtClean="0">
                <a:hlinkClick r:id="rId4"/>
              </a:rPr>
              <a:t>http://thinkchecksubmit.org/translations/turkish/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84816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hlinkClick r:id="rId3"/>
              </a:rPr>
              <a:t>https://beallslist.net/</a:t>
            </a:r>
            <a:endParaRPr lang="tr-T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0633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https://blog.cabells.com/2019/03/20/predatoryreport-criteria-v1-1/</a:t>
            </a:r>
          </a:p>
        </p:txBody>
      </p:sp>
    </p:spTree>
    <p:extLst>
      <p:ext uri="{BB962C8B-B14F-4D97-AF65-F5344CB8AC3E}">
        <p14:creationId xmlns:p14="http://schemas.microsoft.com/office/powerpoint/2010/main" val="11784044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dirty="0" smtClean="0">
                <a:hlinkClick r:id="rId3"/>
              </a:rPr>
              <a:t>https://blog.doaj.org/2014/08/28/some-journals-say-they-are-in-doaj-when-they-are-not/</a:t>
            </a:r>
            <a:endParaRPr lang="tr-TR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86274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r>
              <a:rPr lang="tr-TR" dirty="0" smtClean="0">
                <a:hlinkClick r:id="rId3"/>
              </a:rPr>
              <a:t>https://docs.google.com/spreadsheets/d/1Y_Sza4rPDkf-NNX9kwiErGrKeNTM75md9B63A_gVpaQ/edit#gid=0</a:t>
            </a:r>
            <a:endParaRPr lang="tr-TR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3789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7453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https://blog.cabells.com/2019/03/20/predatoryreport-criteria-v1-1/</a:t>
            </a:r>
          </a:p>
        </p:txBody>
      </p:sp>
    </p:spTree>
    <p:extLst>
      <p:ext uri="{BB962C8B-B14F-4D97-AF65-F5344CB8AC3E}">
        <p14:creationId xmlns:p14="http://schemas.microsoft.com/office/powerpoint/2010/main" val="27081544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69625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hlinkClick r:id="rId3"/>
              </a:rPr>
              <a:t>https://www.yok.gov.tr/Sayfalar/Haberler/yagmaci-dergi-yayinlarina-onlem.aspx</a:t>
            </a:r>
            <a:endParaRPr lang="tr-TR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hlinkClick r:id="rId4"/>
              </a:rPr>
              <a:t>https://sarkac.org/2019/12/yagmaci-faaliyetlerin-nedeni-acik-erisim-felsefesi-degil/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3161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100" dirty="0" smtClean="0"/>
              <a:t>https://www.opensocietyfoundations.org/explainers/what-open-access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sz="1100" b="0" i="0" u="none" strike="noStrike" cap="none" baseline="0" dirty="0" smtClean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hlinkClick r:id="rId3"/>
              </a:rPr>
              <a:t>http://www.uak.gov.tr/duyuru/2019E_S%C4%B1kcaSorulanSorularveCevaplar%C4%B1_141019.pdf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24876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smtClean="0">
                <a:hlinkClick r:id="rId3"/>
              </a:rPr>
              <a:t>https://sarkac.org/2019/12/yagmaci-faaliyetlerin-nedeni-acik-erisim-felsefesi-degil/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sz="1100" b="0" i="0" u="none" strike="noStrike" cap="none" baseline="0" dirty="0" smtClean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06350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16148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9054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100" dirty="0" smtClean="0"/>
              <a:t>http://ec.europa.eu/res</a:t>
            </a:r>
          </a:p>
          <a:p>
            <a:pPr marL="180975" indent="-180975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SzPts val="1400"/>
              <a:buNone/>
            </a:pPr>
            <a:r>
              <a:rPr lang="tr-TR" sz="1100" dirty="0" smtClean="0"/>
              <a:t>http://ec.europa.eu/research/participants/data/ref/h2020/grants_manual/hi/oa_pilot/h2020-hi-oa-pilot-guide_en.pdf</a:t>
            </a:r>
          </a:p>
          <a:p>
            <a:pPr marL="180975" indent="-180975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SzPts val="1400"/>
              <a:buNone/>
            </a:pPr>
            <a:r>
              <a:rPr lang="tr-TR" sz="1100" dirty="0" smtClean="0"/>
              <a:t>http://ec.europa.eu/research/openscience/index.cfm?pg=openaccess</a:t>
            </a:r>
          </a:p>
          <a:p>
            <a:pPr marL="180975" lvl="0" indent="-180975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SzPts val="1400"/>
              <a:buNone/>
            </a:pPr>
            <a:endParaRPr lang="tr-TR" sz="1100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0975" lvl="0" indent="-180975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SzPts val="1400"/>
              <a:buNone/>
            </a:pPr>
            <a:r>
              <a:rPr lang="tr-TR" sz="1100" dirty="0" smtClean="0"/>
              <a:t>https://www.budapestopenaccessinitiative.org/read</a:t>
            </a:r>
          </a:p>
          <a:p>
            <a:pPr marL="180975" lvl="0" indent="-180975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SzPts val="1400"/>
              <a:buNone/>
            </a:pPr>
            <a:r>
              <a:rPr lang="tr-TR" sz="1100" dirty="0" smtClean="0"/>
              <a:t>http://legacy.earlham.edu/~peters/fos/bethesda.htm</a:t>
            </a:r>
          </a:p>
          <a:p>
            <a:pPr marL="180975" lvl="0" indent="-180975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SzPts val="1400"/>
              <a:buNone/>
            </a:pPr>
            <a:r>
              <a:rPr lang="tr-TR" sz="1100" dirty="0" smtClean="0"/>
              <a:t>https://cshl.libguides.com/c.php?g=474046&amp;p=3243855</a:t>
            </a:r>
          </a:p>
          <a:p>
            <a:pPr marL="180975" lvl="0" indent="-180975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SzPts val="1400"/>
              <a:buNone/>
            </a:pPr>
            <a:r>
              <a:rPr lang="en-US" sz="1100" dirty="0" smtClean="0"/>
              <a:t>https://www.fu-berlin.de/sites/open_access/weiteres/Veranstaltungen/oa_berlin/poster/Berlin-Declaration_Simone-Rieger_MPIWG.pdf</a:t>
            </a:r>
            <a:endParaRPr lang="tr-TR" sz="11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tr-TR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317478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100" dirty="0" smtClean="0"/>
              <a:t>https://aoasg.org.au/resources/benefits-of-open-access/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tr-TR" sz="11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0975" indent="-180975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SzPts val="1400"/>
              <a:buNone/>
            </a:pPr>
            <a:r>
              <a:rPr lang="tr-TR" sz="1100" dirty="0" smtClean="0"/>
              <a:t>Görsel:</a:t>
            </a:r>
            <a:r>
              <a:rPr lang="tr-TR" sz="1100" baseline="0" dirty="0" smtClean="0"/>
              <a:t> </a:t>
            </a:r>
            <a:r>
              <a:rPr lang="tr-TR" sz="1100" dirty="0" smtClean="0"/>
              <a:t>https://www.growth-by-design.co.uk/reach-more-people-on-twitter/</a:t>
            </a:r>
          </a:p>
        </p:txBody>
      </p:sp>
    </p:spTree>
    <p:extLst>
      <p:ext uri="{BB962C8B-B14F-4D97-AF65-F5344CB8AC3E}">
        <p14:creationId xmlns:p14="http://schemas.microsoft.com/office/powerpoint/2010/main" val="2576501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tr-TR" sz="1100" b="0" i="0" u="none" strike="noStrike" cap="none" baseline="0" dirty="0" smtClean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754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smtClean="0">
                <a:solidFill>
                  <a:srgbClr val="FF0000"/>
                </a:solidFill>
              </a:rPr>
              <a:t>https://doaj.org/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583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1425" y="3785246"/>
            <a:ext cx="5216700" cy="1546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938246" y="3377550"/>
            <a:ext cx="721800" cy="1029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659861" y="3377550"/>
            <a:ext cx="721800" cy="1029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" y="3377550"/>
            <a:ext cx="7218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21425" y="3377550"/>
            <a:ext cx="52167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1710425" y="2882400"/>
            <a:ext cx="57237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SzPts val="3000"/>
              <a:buChar char="▷"/>
              <a:defRPr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i="1"/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i="1"/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i="1"/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i="1"/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i="1"/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i="1"/>
            </a:lvl9pPr>
          </a:lstStyle>
          <a:p>
            <a:endParaRPr/>
          </a:p>
        </p:txBody>
      </p:sp>
      <p:sp>
        <p:nvSpPr>
          <p:cNvPr id="25" name="Google Shape;25;p4"/>
          <p:cNvSpPr txBox="1"/>
          <p:nvPr/>
        </p:nvSpPr>
        <p:spPr>
          <a:xfrm>
            <a:off x="3593400" y="1575225"/>
            <a:ext cx="19572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97ABBC"/>
                </a:solidFill>
              </a:rPr>
              <a:t>“</a:t>
            </a:r>
            <a:endParaRPr sz="9600" b="1">
              <a:solidFill>
                <a:srgbClr val="97ABBC"/>
              </a:solidFill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5723283" y="2132900"/>
            <a:ext cx="1710300" cy="1029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7434177" y="2132900"/>
            <a:ext cx="1710300" cy="1029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0" y="2132900"/>
            <a:ext cx="17103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1710425" y="2132900"/>
            <a:ext cx="17103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-125" y="6440375"/>
            <a:ext cx="91440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93700" y="274650"/>
            <a:ext cx="6462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93700" y="1831450"/>
            <a:ext cx="6462600" cy="473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▷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7356366" y="6755100"/>
            <a:ext cx="893700" cy="1029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8250312" y="6755100"/>
            <a:ext cx="893700" cy="1029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0" y="6755100"/>
            <a:ext cx="8937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893710" y="6755100"/>
            <a:ext cx="64626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93700" y="274650"/>
            <a:ext cx="6462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93625" y="1600200"/>
            <a:ext cx="3136800" cy="4967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▷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2"/>
          </p:nvPr>
        </p:nvSpPr>
        <p:spPr>
          <a:xfrm>
            <a:off x="4219456" y="1600200"/>
            <a:ext cx="3136800" cy="4967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▷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/>
          <p:nvPr/>
        </p:nvSpPr>
        <p:spPr>
          <a:xfrm>
            <a:off x="7356366" y="6755100"/>
            <a:ext cx="893700" cy="1029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/>
          <p:nvPr/>
        </p:nvSpPr>
        <p:spPr>
          <a:xfrm>
            <a:off x="8250312" y="6755100"/>
            <a:ext cx="893700" cy="1029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6"/>
          <p:cNvSpPr/>
          <p:nvPr/>
        </p:nvSpPr>
        <p:spPr>
          <a:xfrm>
            <a:off x="0" y="6755100"/>
            <a:ext cx="8937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6"/>
          <p:cNvSpPr/>
          <p:nvPr/>
        </p:nvSpPr>
        <p:spPr>
          <a:xfrm>
            <a:off x="893710" y="6755100"/>
            <a:ext cx="64626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893700" y="274650"/>
            <a:ext cx="6462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893700" y="1600200"/>
            <a:ext cx="2371200" cy="4967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2"/>
          </p:nvPr>
        </p:nvSpPr>
        <p:spPr>
          <a:xfrm>
            <a:off x="3386404" y="1600200"/>
            <a:ext cx="2371200" cy="4967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3"/>
          </p:nvPr>
        </p:nvSpPr>
        <p:spPr>
          <a:xfrm>
            <a:off x="5879107" y="1600200"/>
            <a:ext cx="2371200" cy="4967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3" name="Google Shape;53;p7"/>
          <p:cNvSpPr/>
          <p:nvPr/>
        </p:nvSpPr>
        <p:spPr>
          <a:xfrm>
            <a:off x="7356366" y="6755100"/>
            <a:ext cx="893700" cy="1029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/>
          <p:nvPr/>
        </p:nvSpPr>
        <p:spPr>
          <a:xfrm>
            <a:off x="8250312" y="6755100"/>
            <a:ext cx="893700" cy="1029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7"/>
          <p:cNvSpPr/>
          <p:nvPr/>
        </p:nvSpPr>
        <p:spPr>
          <a:xfrm>
            <a:off x="0" y="6755100"/>
            <a:ext cx="8937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893710" y="6755100"/>
            <a:ext cx="64626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893700" y="274650"/>
            <a:ext cx="6462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/>
          <p:nvPr/>
        </p:nvSpPr>
        <p:spPr>
          <a:xfrm>
            <a:off x="7356366" y="6755100"/>
            <a:ext cx="893700" cy="1029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8"/>
          <p:cNvSpPr/>
          <p:nvPr/>
        </p:nvSpPr>
        <p:spPr>
          <a:xfrm>
            <a:off x="8250312" y="6755100"/>
            <a:ext cx="893700" cy="1029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8"/>
          <p:cNvSpPr/>
          <p:nvPr/>
        </p:nvSpPr>
        <p:spPr>
          <a:xfrm>
            <a:off x="0" y="6755100"/>
            <a:ext cx="8937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8"/>
          <p:cNvSpPr/>
          <p:nvPr/>
        </p:nvSpPr>
        <p:spPr>
          <a:xfrm>
            <a:off x="893710" y="6755100"/>
            <a:ext cx="64626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/>
          <p:nvPr/>
        </p:nvSpPr>
        <p:spPr>
          <a:xfrm>
            <a:off x="7356366" y="6755100"/>
            <a:ext cx="893700" cy="1029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0"/>
          <p:cNvSpPr/>
          <p:nvPr/>
        </p:nvSpPr>
        <p:spPr>
          <a:xfrm>
            <a:off x="8250312" y="6755100"/>
            <a:ext cx="893700" cy="1029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0"/>
          <p:cNvSpPr/>
          <p:nvPr/>
        </p:nvSpPr>
        <p:spPr>
          <a:xfrm>
            <a:off x="0" y="6755100"/>
            <a:ext cx="8937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0"/>
          <p:cNvSpPr/>
          <p:nvPr/>
        </p:nvSpPr>
        <p:spPr>
          <a:xfrm>
            <a:off x="893710" y="6755100"/>
            <a:ext cx="64626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_1">
    <p:bg>
      <p:bgPr>
        <a:solidFill>
          <a:srgbClr val="2185C5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/>
        </p:nvSpPr>
        <p:spPr>
          <a:xfrm>
            <a:off x="7356366" y="6755100"/>
            <a:ext cx="893700" cy="1029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1"/>
          <p:cNvSpPr/>
          <p:nvPr/>
        </p:nvSpPr>
        <p:spPr>
          <a:xfrm>
            <a:off x="8250312" y="6755100"/>
            <a:ext cx="893700" cy="1029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1"/>
          <p:cNvSpPr/>
          <p:nvPr/>
        </p:nvSpPr>
        <p:spPr>
          <a:xfrm>
            <a:off x="0" y="6755100"/>
            <a:ext cx="893700" cy="10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1"/>
          <p:cNvSpPr/>
          <p:nvPr/>
        </p:nvSpPr>
        <p:spPr>
          <a:xfrm>
            <a:off x="893710" y="6755100"/>
            <a:ext cx="64626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3700" y="274650"/>
            <a:ext cx="6462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3700" y="1831450"/>
            <a:ext cx="64626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Char char="▷"/>
              <a:defRPr sz="30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○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■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97ABBC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rgbClr val="97ABBC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rgbClr val="97ABBC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rgbClr val="97ABBC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rgbClr val="97ABBC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rgbClr val="97ABBC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rgbClr val="97ABBC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rgbClr val="97ABBC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rgbClr val="97ABB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ctrTitle"/>
          </p:nvPr>
        </p:nvSpPr>
        <p:spPr>
          <a:xfrm>
            <a:off x="644306" y="1361868"/>
            <a:ext cx="5439965" cy="25908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tr-TR" sz="3000" dirty="0" smtClean="0"/>
              <a:t>Açık Erişim Dergiler</a:t>
            </a:r>
            <a:br>
              <a:rPr lang="tr-TR" sz="3000" dirty="0" smtClean="0"/>
            </a:br>
            <a:r>
              <a:rPr lang="tr-TR" sz="3000" dirty="0" smtClean="0"/>
              <a:t>Yağmacı Yayıncılar</a:t>
            </a:r>
            <a:br>
              <a:rPr lang="tr-TR" sz="3000" dirty="0" smtClean="0"/>
            </a:br>
            <a:r>
              <a:rPr lang="tr-TR" sz="3000" dirty="0" smtClean="0"/>
              <a:t>Araştırma Değerlendirme</a:t>
            </a:r>
            <a:r>
              <a:rPr lang="tr-TR" dirty="0"/>
              <a:t/>
            </a:r>
            <a:br>
              <a:rPr lang="tr-TR" dirty="0"/>
            </a:br>
            <a:endParaRPr sz="2000" dirty="0"/>
          </a:p>
        </p:txBody>
      </p:sp>
      <p:pic>
        <p:nvPicPr>
          <p:cNvPr id="3" name="Picture 6" descr="https://upload.wikimedia.org/wikipedia/commons/thumb/2/25/Open_Access_logo_PLoS_white.svg/1200px-Open_Access_logo_PLoS_whit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81" y="226337"/>
            <a:ext cx="1910993" cy="298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88;p12"/>
          <p:cNvSpPr txBox="1">
            <a:spLocks/>
          </p:cNvSpPr>
          <p:nvPr/>
        </p:nvSpPr>
        <p:spPr>
          <a:xfrm>
            <a:off x="688374" y="3546763"/>
            <a:ext cx="5351830" cy="25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tr-TR" sz="2000" dirty="0"/>
              <a:t>Güleda Doğan</a:t>
            </a:r>
            <a:br>
              <a:rPr lang="tr-TR" sz="2000" dirty="0"/>
            </a:b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/>
              <a:t>Hacettepe Üniversitesi</a:t>
            </a:r>
            <a:br>
              <a:rPr lang="tr-TR" sz="2000" dirty="0"/>
            </a:br>
            <a:r>
              <a:rPr lang="tr-TR" sz="2000" dirty="0"/>
              <a:t>Bilgi ve Belge Yönetimi Bölümü</a:t>
            </a:r>
            <a:br>
              <a:rPr lang="tr-TR" sz="2000" dirty="0"/>
            </a:br>
            <a:r>
              <a:rPr lang="tr-TR" sz="1600" dirty="0" smtClean="0"/>
              <a:t>gduzyol@hacettepe.edu.tr</a:t>
            </a:r>
          </a:p>
          <a:p>
            <a:r>
              <a:rPr lang="tr-TR" sz="1600" dirty="0" smtClean="0"/>
              <a:t>guledaduzyol@gmail.com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2000" dirty="0" smtClean="0"/>
              <a:t/>
            </a:r>
            <a:br>
              <a:rPr lang="tr-TR" sz="2000" dirty="0" smtClean="0"/>
            </a:br>
            <a:endParaRPr lang="tr-TR" sz="2000" dirty="0"/>
          </a:p>
        </p:txBody>
      </p:sp>
      <p:sp>
        <p:nvSpPr>
          <p:cNvPr id="5" name="Google Shape;88;p12"/>
          <p:cNvSpPr txBox="1">
            <a:spLocks/>
          </p:cNvSpPr>
          <p:nvPr/>
        </p:nvSpPr>
        <p:spPr>
          <a:xfrm>
            <a:off x="4344138" y="4693186"/>
            <a:ext cx="4403255" cy="1839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tr-TR" sz="2000" dirty="0" smtClean="0"/>
              <a:t/>
            </a:r>
            <a:br>
              <a:rPr lang="tr-TR" sz="2000" dirty="0" smtClean="0"/>
            </a:br>
            <a:r>
              <a:rPr lang="tr-TR" sz="2000" dirty="0" smtClean="0"/>
              <a:t/>
            </a:r>
            <a:br>
              <a:rPr lang="tr-TR" sz="2000" dirty="0" smtClean="0"/>
            </a:br>
            <a:r>
              <a:rPr lang="tr-TR" sz="2000" dirty="0" smtClean="0"/>
              <a:t>H.Ü. Üroloji Anabilim Dalı </a:t>
            </a:r>
            <a:br>
              <a:rPr lang="tr-TR" sz="2000" dirty="0" smtClean="0"/>
            </a:br>
            <a:r>
              <a:rPr lang="tr-TR" sz="2000" dirty="0" smtClean="0"/>
              <a:t>Çarşamba Toplantısı</a:t>
            </a:r>
            <a:br>
              <a:rPr lang="tr-TR" sz="2000" dirty="0" smtClean="0"/>
            </a:br>
            <a:r>
              <a:rPr lang="tr-TR" sz="2000" dirty="0" smtClean="0"/>
              <a:t>13 Ocak 2021</a:t>
            </a:r>
            <a:br>
              <a:rPr lang="tr-TR" sz="2000" dirty="0" smtClean="0"/>
            </a:br>
            <a:endParaRPr lang="tr-T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818" b="31711"/>
          <a:stretch/>
        </p:blipFill>
        <p:spPr>
          <a:xfrm>
            <a:off x="0" y="0"/>
            <a:ext cx="9144000" cy="558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4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>
            <a:spLocks noGrp="1"/>
          </p:cNvSpPr>
          <p:nvPr>
            <p:ph type="title"/>
          </p:nvPr>
        </p:nvSpPr>
        <p:spPr>
          <a:xfrm>
            <a:off x="893700" y="579450"/>
            <a:ext cx="76281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500" dirty="0" smtClean="0"/>
              <a:t>Açık Erişim Arşivleri</a:t>
            </a:r>
            <a:endParaRPr sz="4500" dirty="0"/>
          </a:p>
        </p:txBody>
      </p:sp>
      <p:sp>
        <p:nvSpPr>
          <p:cNvPr id="94" name="Google Shape;94;p13"/>
          <p:cNvSpPr txBox="1"/>
          <p:nvPr/>
        </p:nvSpPr>
        <p:spPr>
          <a:xfrm>
            <a:off x="893700" y="3724153"/>
            <a:ext cx="3678300" cy="1925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1800" b="1" dirty="0" smtClean="0">
                <a:solidFill>
                  <a:srgbClr val="F20253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KURUMSAL ARŞİVLER</a:t>
            </a:r>
            <a:endParaRPr sz="1800" dirty="0">
              <a:solidFill>
                <a:srgbClr val="F20253"/>
              </a:solidFill>
              <a:latin typeface="Raleway" panose="020B0604020202020204" charset="-94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800" dirty="0" smtClean="0">
                <a:solidFill>
                  <a:srgbClr val="677480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Üniversiteler, fon sağlayan kuruluşlar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tr-TR" sz="1800" dirty="0" smtClean="0">
                <a:solidFill>
                  <a:srgbClr val="677480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Hacettepe Üniversitesi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tr-TR" sz="1800" dirty="0" smtClean="0">
                <a:solidFill>
                  <a:srgbClr val="677480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TÜBİTAK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endParaRPr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" name="Google Shape;95;p13"/>
          <p:cNvSpPr txBox="1"/>
          <p:nvPr/>
        </p:nvSpPr>
        <p:spPr>
          <a:xfrm>
            <a:off x="4996873" y="3724153"/>
            <a:ext cx="3758052" cy="264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1800" b="1" dirty="0" smtClean="0">
                <a:solidFill>
                  <a:srgbClr val="F20253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KONU/ALAN ARŞİVLERİ</a:t>
            </a:r>
            <a:endParaRPr sz="1800" dirty="0">
              <a:solidFill>
                <a:srgbClr val="F20253"/>
              </a:solidFill>
              <a:latin typeface="Raleway" panose="020B0604020202020204" charset="-94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1800" dirty="0" smtClean="0">
                <a:solidFill>
                  <a:srgbClr val="677480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Fizik, ekonomi gibi disiplin bazlı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tr-TR" sz="1800" dirty="0" err="1" smtClean="0">
                <a:solidFill>
                  <a:srgbClr val="677480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PubMed</a:t>
            </a:r>
            <a:r>
              <a:rPr lang="tr-TR" sz="1800" dirty="0" smtClean="0">
                <a:solidFill>
                  <a:srgbClr val="677480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 Central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tr-TR" sz="1800" dirty="0" err="1" smtClean="0">
                <a:solidFill>
                  <a:srgbClr val="677480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RePEc</a:t>
            </a:r>
            <a:r>
              <a:rPr lang="tr-TR" sz="1800" dirty="0" smtClean="0">
                <a:solidFill>
                  <a:srgbClr val="677480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 (</a:t>
            </a:r>
            <a:r>
              <a:rPr lang="tr-TR" sz="1800" dirty="0" err="1" smtClean="0">
                <a:solidFill>
                  <a:srgbClr val="677480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Research</a:t>
            </a:r>
            <a:r>
              <a:rPr lang="tr-TR" sz="1800" dirty="0" smtClean="0">
                <a:solidFill>
                  <a:srgbClr val="677480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 </a:t>
            </a:r>
            <a:r>
              <a:rPr lang="tr-TR" sz="1800" dirty="0" err="1" smtClean="0">
                <a:solidFill>
                  <a:srgbClr val="677480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papers</a:t>
            </a:r>
            <a:r>
              <a:rPr lang="tr-TR" sz="1800" dirty="0" smtClean="0">
                <a:solidFill>
                  <a:srgbClr val="677480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 in </a:t>
            </a:r>
            <a:r>
              <a:rPr lang="tr-TR" sz="1800" dirty="0" err="1" smtClean="0">
                <a:solidFill>
                  <a:srgbClr val="677480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Economics</a:t>
            </a:r>
            <a:r>
              <a:rPr lang="tr-TR" sz="1800" dirty="0" smtClean="0">
                <a:solidFill>
                  <a:srgbClr val="677480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)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tr-TR" sz="1800" dirty="0" smtClean="0">
                <a:solidFill>
                  <a:srgbClr val="677480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SSRN (</a:t>
            </a:r>
            <a:r>
              <a:rPr lang="tr-TR" sz="1800" dirty="0" err="1" smtClean="0">
                <a:solidFill>
                  <a:srgbClr val="677480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Social</a:t>
            </a:r>
            <a:r>
              <a:rPr lang="tr-TR" sz="1800" dirty="0" smtClean="0">
                <a:solidFill>
                  <a:srgbClr val="677480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 </a:t>
            </a:r>
            <a:r>
              <a:rPr lang="tr-TR" sz="1800" dirty="0" err="1" smtClean="0">
                <a:solidFill>
                  <a:srgbClr val="677480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Science</a:t>
            </a:r>
            <a:r>
              <a:rPr lang="tr-TR" sz="1800" dirty="0" smtClean="0">
                <a:solidFill>
                  <a:srgbClr val="677480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 </a:t>
            </a:r>
            <a:r>
              <a:rPr lang="tr-TR" sz="1800" dirty="0" err="1" smtClean="0">
                <a:solidFill>
                  <a:srgbClr val="677480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Research</a:t>
            </a:r>
            <a:r>
              <a:rPr lang="tr-TR" sz="1800" dirty="0" smtClean="0">
                <a:solidFill>
                  <a:srgbClr val="677480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 Network)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endParaRPr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8" name="Google Shape;104;p14"/>
          <p:cNvSpPr txBox="1">
            <a:spLocks noGrp="1"/>
          </p:cNvSpPr>
          <p:nvPr>
            <p:ph type="body" idx="4294967295"/>
          </p:nvPr>
        </p:nvSpPr>
        <p:spPr>
          <a:xfrm>
            <a:off x="893700" y="1861393"/>
            <a:ext cx="7628100" cy="1337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tr-TR" sz="2400" dirty="0" smtClean="0">
                <a:latin typeface="Raleway" panose="020B0604020202020204" charset="-94"/>
              </a:rPr>
              <a:t>Makaleler ve araştırma verileri gibi bilimsel yayınların toplanarak korunduğu ve herkesin erişimine açıldığı dijital arşivler</a:t>
            </a:r>
            <a:endParaRPr sz="2400" dirty="0">
              <a:latin typeface="Raleway" panose="020B0604020202020204" charset="-9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700" y="5717132"/>
            <a:ext cx="17145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81" y="403082"/>
            <a:ext cx="6717007" cy="5961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r="39271" b="4079"/>
          <a:stretch/>
        </p:blipFill>
        <p:spPr>
          <a:xfrm>
            <a:off x="3556628" y="1934209"/>
            <a:ext cx="5357669" cy="4249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b="18827"/>
          <a:stretch/>
        </p:blipFill>
        <p:spPr>
          <a:xfrm>
            <a:off x="3556629" y="2553487"/>
            <a:ext cx="5357669" cy="3630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920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53" y="224993"/>
            <a:ext cx="7376115" cy="3975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308" y="2036331"/>
            <a:ext cx="7163575" cy="4327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741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9"/>
          <p:cNvSpPr txBox="1">
            <a:spLocks noGrp="1"/>
          </p:cNvSpPr>
          <p:nvPr>
            <p:ph type="title"/>
          </p:nvPr>
        </p:nvSpPr>
        <p:spPr>
          <a:xfrm>
            <a:off x="893700" y="274650"/>
            <a:ext cx="6462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500" dirty="0" smtClean="0"/>
              <a:t>Açık Erişim Politikaları</a:t>
            </a:r>
            <a:endParaRPr sz="4500" dirty="0"/>
          </a:p>
        </p:txBody>
      </p:sp>
      <p:sp>
        <p:nvSpPr>
          <p:cNvPr id="260" name="Google Shape;260;p29"/>
          <p:cNvSpPr txBox="1">
            <a:spLocks noGrp="1"/>
          </p:cNvSpPr>
          <p:nvPr>
            <p:ph type="body" idx="1"/>
          </p:nvPr>
        </p:nvSpPr>
        <p:spPr>
          <a:xfrm>
            <a:off x="893700" y="2514600"/>
            <a:ext cx="2491200" cy="15618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1600" b="1" dirty="0" smtClean="0">
                <a:latin typeface="Raleway" panose="020B0604020202020204" charset="-94"/>
              </a:rPr>
              <a:t>Depolama zorunlu mu?</a:t>
            </a:r>
            <a:endParaRPr sz="1600" b="1" dirty="0">
              <a:latin typeface="Raleway" panose="020B0604020202020204" charset="-94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1600" dirty="0" smtClean="0">
                <a:latin typeface="Raleway" panose="020B0604020202020204" charset="-94"/>
              </a:rPr>
              <a:t>Evet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1600" dirty="0" smtClean="0">
                <a:latin typeface="Raleway" panose="020B0604020202020204" charset="-94"/>
              </a:rPr>
              <a:t>Hayır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1600" dirty="0" smtClean="0">
                <a:latin typeface="Raleway" panose="020B0604020202020204" charset="-94"/>
              </a:rPr>
              <a:t>Diğer</a:t>
            </a:r>
            <a:endParaRPr sz="1600" dirty="0">
              <a:latin typeface="Raleway" panose="020B0604020202020204" charset="-94"/>
            </a:endParaRPr>
          </a:p>
        </p:txBody>
      </p:sp>
      <p:sp>
        <p:nvSpPr>
          <p:cNvPr id="261" name="Google Shape;261;p29"/>
          <p:cNvSpPr txBox="1">
            <a:spLocks noGrp="1"/>
          </p:cNvSpPr>
          <p:nvPr>
            <p:ph type="body" idx="2"/>
          </p:nvPr>
        </p:nvSpPr>
        <p:spPr>
          <a:xfrm>
            <a:off x="3512560" y="2514600"/>
            <a:ext cx="2491200" cy="17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1600" b="1" dirty="0" smtClean="0">
                <a:latin typeface="Raleway" panose="020B0604020202020204" charset="-94"/>
              </a:rPr>
              <a:t>Ne depolanacak?</a:t>
            </a:r>
            <a:endParaRPr sz="1600" b="1" dirty="0">
              <a:latin typeface="Raleway" panose="020B0604020202020204" charset="-94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1600" dirty="0" smtClean="0">
                <a:latin typeface="Raleway" panose="020B0604020202020204" charset="-94"/>
              </a:rPr>
              <a:t>Yayıncı kopyası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1600" dirty="0" smtClean="0">
                <a:latin typeface="Raleway" panose="020B0604020202020204" charset="-94"/>
              </a:rPr>
              <a:t>Yazar kopyası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1600" dirty="0" smtClean="0">
                <a:latin typeface="Raleway" panose="020B0604020202020204" charset="-94"/>
              </a:rPr>
              <a:t>Diğer</a:t>
            </a:r>
            <a:endParaRPr sz="1600" dirty="0">
              <a:latin typeface="Raleway" panose="020B0604020202020204" charset="-94"/>
            </a:endParaRPr>
          </a:p>
        </p:txBody>
      </p:sp>
      <p:sp>
        <p:nvSpPr>
          <p:cNvPr id="262" name="Google Shape;262;p29"/>
          <p:cNvSpPr txBox="1">
            <a:spLocks noGrp="1"/>
          </p:cNvSpPr>
          <p:nvPr>
            <p:ph type="body" idx="3"/>
          </p:nvPr>
        </p:nvSpPr>
        <p:spPr>
          <a:xfrm>
            <a:off x="6131419" y="2514600"/>
            <a:ext cx="2772436" cy="17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1600" b="1" dirty="0" smtClean="0">
                <a:latin typeface="Raleway" panose="020B0604020202020204" charset="-94"/>
              </a:rPr>
              <a:t>Nerede depolanacak?</a:t>
            </a:r>
            <a:endParaRPr sz="1600" b="1" dirty="0">
              <a:latin typeface="Raleway" panose="020B0604020202020204" charset="-94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1600" dirty="0" smtClean="0">
                <a:latin typeface="Raleway" panose="020B0604020202020204" charset="-94"/>
              </a:rPr>
              <a:t>Kurumsal arşiv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1600" dirty="0" smtClean="0">
                <a:latin typeface="Raleway" panose="020B0604020202020204" charset="-94"/>
              </a:rPr>
              <a:t>Konu arşivi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1600" dirty="0" smtClean="0">
                <a:latin typeface="Raleway" panose="020B0604020202020204" charset="-94"/>
              </a:rPr>
              <a:t>Merkezi arşiv (</a:t>
            </a:r>
            <a:r>
              <a:rPr lang="tr-TR" sz="1600" dirty="0" err="1" smtClean="0">
                <a:latin typeface="Raleway" panose="020B0604020202020204" charset="-94"/>
              </a:rPr>
              <a:t>örn</a:t>
            </a:r>
            <a:r>
              <a:rPr lang="tr-TR" sz="1600" dirty="0" smtClean="0">
                <a:latin typeface="Raleway" panose="020B0604020202020204" charset="-94"/>
              </a:rPr>
              <a:t>. </a:t>
            </a:r>
            <a:r>
              <a:rPr lang="tr-TR" sz="1600" dirty="0" err="1" smtClean="0">
                <a:latin typeface="Raleway" panose="020B0604020202020204" charset="-94"/>
              </a:rPr>
              <a:t>Zenodo</a:t>
            </a:r>
            <a:r>
              <a:rPr lang="tr-TR" sz="1600" dirty="0" smtClean="0">
                <a:latin typeface="Raleway" panose="020B0604020202020204" charset="-94"/>
              </a:rPr>
              <a:t>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1600" dirty="0" smtClean="0">
                <a:latin typeface="Raleway" panose="020B0604020202020204" charset="-94"/>
              </a:rPr>
              <a:t>Diğer</a:t>
            </a:r>
            <a:endParaRPr sz="1600" dirty="0">
              <a:latin typeface="Raleway" panose="020B0604020202020204" charset="-94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263" name="Google Shape;263;p29"/>
          <p:cNvSpPr txBox="1">
            <a:spLocks noGrp="1"/>
          </p:cNvSpPr>
          <p:nvPr>
            <p:ph type="body" idx="1"/>
          </p:nvPr>
        </p:nvSpPr>
        <p:spPr>
          <a:xfrm>
            <a:off x="893700" y="4876800"/>
            <a:ext cx="2491200" cy="17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1600" b="1" dirty="0" smtClean="0">
                <a:latin typeface="Raleway" panose="020B0604020202020204" charset="-94"/>
              </a:rPr>
              <a:t>Ne zaman depolanacak?</a:t>
            </a:r>
            <a:endParaRPr sz="1600" b="1" dirty="0">
              <a:latin typeface="Raleway" panose="020B0604020202020204" charset="-94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1600" dirty="0" smtClean="0">
                <a:latin typeface="Raleway" panose="020B0604020202020204" charset="-94"/>
              </a:rPr>
              <a:t>Yayınlanır yayınlanmaz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1600" dirty="0" smtClean="0">
                <a:latin typeface="Raleway" panose="020B0604020202020204" charset="-94"/>
              </a:rPr>
              <a:t>Kabul edilir edilmez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1600" dirty="0">
                <a:latin typeface="Raleway" panose="020B0604020202020204" charset="-94"/>
              </a:rPr>
              <a:t>D</a:t>
            </a:r>
            <a:r>
              <a:rPr lang="tr-TR" sz="1600" dirty="0" smtClean="0">
                <a:latin typeface="Raleway" panose="020B0604020202020204" charset="-94"/>
              </a:rPr>
              <a:t>iğer</a:t>
            </a:r>
            <a:endParaRPr sz="1600" dirty="0">
              <a:latin typeface="Raleway" panose="020B0604020202020204" charset="-94"/>
            </a:endParaRPr>
          </a:p>
        </p:txBody>
      </p:sp>
      <p:sp>
        <p:nvSpPr>
          <p:cNvPr id="264" name="Google Shape;264;p29"/>
          <p:cNvSpPr txBox="1">
            <a:spLocks noGrp="1"/>
          </p:cNvSpPr>
          <p:nvPr>
            <p:ph type="body" idx="2"/>
          </p:nvPr>
        </p:nvSpPr>
        <p:spPr>
          <a:xfrm>
            <a:off x="3512559" y="4876800"/>
            <a:ext cx="4092352" cy="17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1600" b="1" dirty="0" smtClean="0">
                <a:latin typeface="Raleway" panose="020B0604020202020204" charset="-94"/>
              </a:rPr>
              <a:t>AE ne zaman sağlanacak?</a:t>
            </a:r>
            <a:endParaRPr sz="1600" b="1" dirty="0">
              <a:latin typeface="Raleway" panose="020B0604020202020204" charset="-94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1600" dirty="0" smtClean="0">
                <a:latin typeface="Raleway" panose="020B0604020202020204" charset="-94"/>
              </a:rPr>
              <a:t>Yayınlanır yayınlanmaz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1600" dirty="0" smtClean="0">
                <a:latin typeface="Raleway" panose="020B0604020202020204" charset="-94"/>
              </a:rPr>
              <a:t>Yayından sonraki 6 ay içinde (Sosyal ve Beşeri Bilimler için 12 ay)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1600" dirty="0" smtClean="0">
                <a:latin typeface="Raleway" panose="020B0604020202020204" charset="-94"/>
              </a:rPr>
              <a:t>Diğer</a:t>
            </a:r>
            <a:endParaRPr sz="1600" dirty="0">
              <a:latin typeface="Raleway" panose="020B0604020202020204" charset="-94"/>
            </a:endParaRPr>
          </a:p>
        </p:txBody>
      </p:sp>
      <p:sp>
        <p:nvSpPr>
          <p:cNvPr id="266" name="Google Shape;266;p29"/>
          <p:cNvSpPr/>
          <p:nvPr/>
        </p:nvSpPr>
        <p:spPr>
          <a:xfrm>
            <a:off x="977625" y="1866100"/>
            <a:ext cx="692400" cy="6924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9"/>
          <p:cNvSpPr/>
          <p:nvPr/>
        </p:nvSpPr>
        <p:spPr>
          <a:xfrm>
            <a:off x="3608154" y="1866100"/>
            <a:ext cx="692400" cy="6924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9"/>
          <p:cNvSpPr/>
          <p:nvPr/>
        </p:nvSpPr>
        <p:spPr>
          <a:xfrm>
            <a:off x="6238682" y="1866100"/>
            <a:ext cx="692400" cy="6924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9"/>
          <p:cNvSpPr/>
          <p:nvPr/>
        </p:nvSpPr>
        <p:spPr>
          <a:xfrm>
            <a:off x="977625" y="4228300"/>
            <a:ext cx="692400" cy="6924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9"/>
          <p:cNvSpPr/>
          <p:nvPr/>
        </p:nvSpPr>
        <p:spPr>
          <a:xfrm>
            <a:off x="3608154" y="4228300"/>
            <a:ext cx="692400" cy="6924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9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41" name="Google Shape;617;p38"/>
          <p:cNvGrpSpPr/>
          <p:nvPr/>
        </p:nvGrpSpPr>
        <p:grpSpPr>
          <a:xfrm>
            <a:off x="3728728" y="4370490"/>
            <a:ext cx="451252" cy="432860"/>
            <a:chOff x="5241175" y="4959100"/>
            <a:chExt cx="539775" cy="517775"/>
          </a:xfrm>
        </p:grpSpPr>
        <p:sp>
          <p:nvSpPr>
            <p:cNvPr id="42" name="Google Shape;618;p3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19;p3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20;p3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21;p3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22;p3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23;p3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09;p38"/>
          <p:cNvGrpSpPr/>
          <p:nvPr/>
        </p:nvGrpSpPr>
        <p:grpSpPr>
          <a:xfrm>
            <a:off x="3801076" y="2001182"/>
            <a:ext cx="347107" cy="420111"/>
            <a:chOff x="584925" y="922575"/>
            <a:chExt cx="415200" cy="502525"/>
          </a:xfrm>
        </p:grpSpPr>
        <p:sp>
          <p:nvSpPr>
            <p:cNvPr id="49" name="Google Shape;410;p38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1;p38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12;p38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385;p38"/>
          <p:cNvGrpSpPr/>
          <p:nvPr/>
        </p:nvGrpSpPr>
        <p:grpSpPr>
          <a:xfrm>
            <a:off x="1155371" y="4394685"/>
            <a:ext cx="336908" cy="330262"/>
            <a:chOff x="5983625" y="301625"/>
            <a:chExt cx="403000" cy="395050"/>
          </a:xfrm>
        </p:grpSpPr>
        <p:sp>
          <p:nvSpPr>
            <p:cNvPr id="53" name="Google Shape;386;p38"/>
            <p:cNvSpPr/>
            <p:nvPr/>
          </p:nvSpPr>
          <p:spPr>
            <a:xfrm>
              <a:off x="5983625" y="319925"/>
              <a:ext cx="403000" cy="67200"/>
            </a:xfrm>
            <a:custGeom>
              <a:avLst/>
              <a:gdLst/>
              <a:ahLst/>
              <a:cxnLst/>
              <a:rect l="l" t="t" r="r" b="b"/>
              <a:pathLst>
                <a:path w="16120" h="2688" extrusionOk="0">
                  <a:moveTo>
                    <a:pt x="3102" y="416"/>
                  </a:moveTo>
                  <a:lnTo>
                    <a:pt x="3273" y="465"/>
                  </a:lnTo>
                  <a:lnTo>
                    <a:pt x="3444" y="562"/>
                  </a:lnTo>
                  <a:lnTo>
                    <a:pt x="3566" y="660"/>
                  </a:lnTo>
                  <a:lnTo>
                    <a:pt x="3688" y="807"/>
                  </a:lnTo>
                  <a:lnTo>
                    <a:pt x="3762" y="953"/>
                  </a:lnTo>
                  <a:lnTo>
                    <a:pt x="3810" y="1124"/>
                  </a:lnTo>
                  <a:lnTo>
                    <a:pt x="3835" y="1320"/>
                  </a:lnTo>
                  <a:lnTo>
                    <a:pt x="3810" y="1491"/>
                  </a:lnTo>
                  <a:lnTo>
                    <a:pt x="3762" y="1661"/>
                  </a:lnTo>
                  <a:lnTo>
                    <a:pt x="3688" y="1808"/>
                  </a:lnTo>
                  <a:lnTo>
                    <a:pt x="3566" y="1955"/>
                  </a:lnTo>
                  <a:lnTo>
                    <a:pt x="3444" y="2052"/>
                  </a:lnTo>
                  <a:lnTo>
                    <a:pt x="3273" y="2150"/>
                  </a:lnTo>
                  <a:lnTo>
                    <a:pt x="3102" y="2199"/>
                  </a:lnTo>
                  <a:lnTo>
                    <a:pt x="2931" y="2223"/>
                  </a:lnTo>
                  <a:lnTo>
                    <a:pt x="2760" y="2199"/>
                  </a:lnTo>
                  <a:lnTo>
                    <a:pt x="2589" y="2150"/>
                  </a:lnTo>
                  <a:lnTo>
                    <a:pt x="2418" y="2052"/>
                  </a:lnTo>
                  <a:lnTo>
                    <a:pt x="2296" y="1955"/>
                  </a:lnTo>
                  <a:lnTo>
                    <a:pt x="2174" y="1808"/>
                  </a:lnTo>
                  <a:lnTo>
                    <a:pt x="2101" y="1661"/>
                  </a:lnTo>
                  <a:lnTo>
                    <a:pt x="2052" y="1491"/>
                  </a:lnTo>
                  <a:lnTo>
                    <a:pt x="2028" y="1320"/>
                  </a:lnTo>
                  <a:lnTo>
                    <a:pt x="2052" y="1124"/>
                  </a:lnTo>
                  <a:lnTo>
                    <a:pt x="2101" y="953"/>
                  </a:lnTo>
                  <a:lnTo>
                    <a:pt x="2174" y="807"/>
                  </a:lnTo>
                  <a:lnTo>
                    <a:pt x="2296" y="660"/>
                  </a:lnTo>
                  <a:lnTo>
                    <a:pt x="2418" y="562"/>
                  </a:lnTo>
                  <a:lnTo>
                    <a:pt x="2589" y="465"/>
                  </a:lnTo>
                  <a:lnTo>
                    <a:pt x="2760" y="416"/>
                  </a:lnTo>
                  <a:close/>
                  <a:moveTo>
                    <a:pt x="13360" y="416"/>
                  </a:moveTo>
                  <a:lnTo>
                    <a:pt x="13531" y="465"/>
                  </a:lnTo>
                  <a:lnTo>
                    <a:pt x="13702" y="562"/>
                  </a:lnTo>
                  <a:lnTo>
                    <a:pt x="13824" y="660"/>
                  </a:lnTo>
                  <a:lnTo>
                    <a:pt x="13946" y="807"/>
                  </a:lnTo>
                  <a:lnTo>
                    <a:pt x="14019" y="953"/>
                  </a:lnTo>
                  <a:lnTo>
                    <a:pt x="14068" y="1124"/>
                  </a:lnTo>
                  <a:lnTo>
                    <a:pt x="14093" y="1320"/>
                  </a:lnTo>
                  <a:lnTo>
                    <a:pt x="14068" y="1491"/>
                  </a:lnTo>
                  <a:lnTo>
                    <a:pt x="14019" y="1661"/>
                  </a:lnTo>
                  <a:lnTo>
                    <a:pt x="13946" y="1808"/>
                  </a:lnTo>
                  <a:lnTo>
                    <a:pt x="13824" y="1955"/>
                  </a:lnTo>
                  <a:lnTo>
                    <a:pt x="13702" y="2052"/>
                  </a:lnTo>
                  <a:lnTo>
                    <a:pt x="13531" y="2150"/>
                  </a:lnTo>
                  <a:lnTo>
                    <a:pt x="13360" y="2199"/>
                  </a:lnTo>
                  <a:lnTo>
                    <a:pt x="13189" y="2223"/>
                  </a:lnTo>
                  <a:lnTo>
                    <a:pt x="13018" y="2199"/>
                  </a:lnTo>
                  <a:lnTo>
                    <a:pt x="12847" y="2150"/>
                  </a:lnTo>
                  <a:lnTo>
                    <a:pt x="12676" y="2052"/>
                  </a:lnTo>
                  <a:lnTo>
                    <a:pt x="12554" y="1955"/>
                  </a:lnTo>
                  <a:lnTo>
                    <a:pt x="12432" y="1808"/>
                  </a:lnTo>
                  <a:lnTo>
                    <a:pt x="12359" y="1661"/>
                  </a:lnTo>
                  <a:lnTo>
                    <a:pt x="12310" y="1491"/>
                  </a:lnTo>
                  <a:lnTo>
                    <a:pt x="12285" y="1320"/>
                  </a:lnTo>
                  <a:lnTo>
                    <a:pt x="12310" y="1124"/>
                  </a:lnTo>
                  <a:lnTo>
                    <a:pt x="12359" y="953"/>
                  </a:lnTo>
                  <a:lnTo>
                    <a:pt x="12432" y="807"/>
                  </a:lnTo>
                  <a:lnTo>
                    <a:pt x="12554" y="660"/>
                  </a:lnTo>
                  <a:lnTo>
                    <a:pt x="12676" y="562"/>
                  </a:lnTo>
                  <a:lnTo>
                    <a:pt x="12847" y="465"/>
                  </a:lnTo>
                  <a:lnTo>
                    <a:pt x="13018" y="416"/>
                  </a:lnTo>
                  <a:close/>
                  <a:moveTo>
                    <a:pt x="0" y="1"/>
                  </a:moveTo>
                  <a:lnTo>
                    <a:pt x="0" y="2687"/>
                  </a:lnTo>
                  <a:lnTo>
                    <a:pt x="16120" y="2687"/>
                  </a:lnTo>
                  <a:lnTo>
                    <a:pt x="161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87;p38"/>
            <p:cNvSpPr/>
            <p:nvPr/>
          </p:nvSpPr>
          <p:spPr>
            <a:xfrm>
              <a:off x="5983625" y="664900"/>
              <a:ext cx="403000" cy="31775"/>
            </a:xfrm>
            <a:custGeom>
              <a:avLst/>
              <a:gdLst/>
              <a:ahLst/>
              <a:cxnLst/>
              <a:rect l="l" t="t" r="r" b="b"/>
              <a:pathLst>
                <a:path w="16120" h="1271" extrusionOk="0">
                  <a:moveTo>
                    <a:pt x="0" y="1"/>
                  </a:moveTo>
                  <a:lnTo>
                    <a:pt x="0" y="489"/>
                  </a:lnTo>
                  <a:lnTo>
                    <a:pt x="25" y="660"/>
                  </a:lnTo>
                  <a:lnTo>
                    <a:pt x="74" y="807"/>
                  </a:lnTo>
                  <a:lnTo>
                    <a:pt x="147" y="929"/>
                  </a:lnTo>
                  <a:lnTo>
                    <a:pt x="220" y="1051"/>
                  </a:lnTo>
                  <a:lnTo>
                    <a:pt x="342" y="1149"/>
                  </a:lnTo>
                  <a:lnTo>
                    <a:pt x="489" y="1222"/>
                  </a:lnTo>
                  <a:lnTo>
                    <a:pt x="635" y="1271"/>
                  </a:lnTo>
                  <a:lnTo>
                    <a:pt x="15485" y="1271"/>
                  </a:lnTo>
                  <a:lnTo>
                    <a:pt x="15631" y="1222"/>
                  </a:lnTo>
                  <a:lnTo>
                    <a:pt x="15778" y="1149"/>
                  </a:lnTo>
                  <a:lnTo>
                    <a:pt x="15900" y="1051"/>
                  </a:lnTo>
                  <a:lnTo>
                    <a:pt x="15973" y="929"/>
                  </a:lnTo>
                  <a:lnTo>
                    <a:pt x="16046" y="807"/>
                  </a:lnTo>
                  <a:lnTo>
                    <a:pt x="16095" y="660"/>
                  </a:lnTo>
                  <a:lnTo>
                    <a:pt x="16120" y="489"/>
                  </a:lnTo>
                  <a:lnTo>
                    <a:pt x="16120" y="1"/>
                  </a:lnTo>
                  <a:lnTo>
                    <a:pt x="16095" y="172"/>
                  </a:lnTo>
                  <a:lnTo>
                    <a:pt x="16046" y="318"/>
                  </a:lnTo>
                  <a:lnTo>
                    <a:pt x="15973" y="440"/>
                  </a:lnTo>
                  <a:lnTo>
                    <a:pt x="15900" y="562"/>
                  </a:lnTo>
                  <a:lnTo>
                    <a:pt x="15778" y="660"/>
                  </a:lnTo>
                  <a:lnTo>
                    <a:pt x="15631" y="733"/>
                  </a:lnTo>
                  <a:lnTo>
                    <a:pt x="15485" y="782"/>
                  </a:lnTo>
                  <a:lnTo>
                    <a:pt x="635" y="782"/>
                  </a:lnTo>
                  <a:lnTo>
                    <a:pt x="489" y="733"/>
                  </a:lnTo>
                  <a:lnTo>
                    <a:pt x="342" y="660"/>
                  </a:lnTo>
                  <a:lnTo>
                    <a:pt x="220" y="562"/>
                  </a:lnTo>
                  <a:lnTo>
                    <a:pt x="147" y="440"/>
                  </a:lnTo>
                  <a:lnTo>
                    <a:pt x="74" y="318"/>
                  </a:lnTo>
                  <a:lnTo>
                    <a:pt x="25" y="1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88;p38"/>
            <p:cNvSpPr/>
            <p:nvPr/>
          </p:nvSpPr>
          <p:spPr>
            <a:xfrm>
              <a:off x="6041025" y="3016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3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3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79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79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89;p38"/>
            <p:cNvSpPr/>
            <p:nvPr/>
          </p:nvSpPr>
          <p:spPr>
            <a:xfrm>
              <a:off x="6297450" y="3016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90;p38"/>
            <p:cNvSpPr/>
            <p:nvPr/>
          </p:nvSpPr>
          <p:spPr>
            <a:xfrm>
              <a:off x="60972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7" y="2150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1;p38"/>
            <p:cNvSpPr/>
            <p:nvPr/>
          </p:nvSpPr>
          <p:spPr>
            <a:xfrm>
              <a:off x="60972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2;p38"/>
            <p:cNvSpPr/>
            <p:nvPr/>
          </p:nvSpPr>
          <p:spPr>
            <a:xfrm>
              <a:off x="60972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3;p38"/>
            <p:cNvSpPr/>
            <p:nvPr/>
          </p:nvSpPr>
          <p:spPr>
            <a:xfrm>
              <a:off x="6160075" y="575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4;p38"/>
            <p:cNvSpPr/>
            <p:nvPr/>
          </p:nvSpPr>
          <p:spPr>
            <a:xfrm>
              <a:off x="60343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5;p38"/>
            <p:cNvSpPr/>
            <p:nvPr/>
          </p:nvSpPr>
          <p:spPr>
            <a:xfrm>
              <a:off x="60343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6;p38"/>
            <p:cNvSpPr/>
            <p:nvPr/>
          </p:nvSpPr>
          <p:spPr>
            <a:xfrm>
              <a:off x="60343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7;p38"/>
            <p:cNvSpPr/>
            <p:nvPr/>
          </p:nvSpPr>
          <p:spPr>
            <a:xfrm>
              <a:off x="6160075" y="509200"/>
              <a:ext cx="50100" cy="53775"/>
            </a:xfrm>
            <a:custGeom>
              <a:avLst/>
              <a:gdLst/>
              <a:ahLst/>
              <a:cxnLst/>
              <a:rect l="l" t="t" r="r" b="b"/>
              <a:pathLst>
                <a:path w="2004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03" y="2150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8;p38"/>
            <p:cNvSpPr/>
            <p:nvPr/>
          </p:nvSpPr>
          <p:spPr>
            <a:xfrm>
              <a:off x="5983625" y="399300"/>
              <a:ext cx="403000" cy="272950"/>
            </a:xfrm>
            <a:custGeom>
              <a:avLst/>
              <a:gdLst/>
              <a:ahLst/>
              <a:cxnLst/>
              <a:rect l="l" t="t" r="r" b="b"/>
              <a:pathLst>
                <a:path w="16120" h="10918" extrusionOk="0">
                  <a:moveTo>
                    <a:pt x="14434" y="1466"/>
                  </a:moveTo>
                  <a:lnTo>
                    <a:pt x="14508" y="1515"/>
                  </a:lnTo>
                  <a:lnTo>
                    <a:pt x="14557" y="1613"/>
                  </a:lnTo>
                  <a:lnTo>
                    <a:pt x="14581" y="1710"/>
                  </a:lnTo>
                  <a:lnTo>
                    <a:pt x="14581" y="9233"/>
                  </a:lnTo>
                  <a:lnTo>
                    <a:pt x="14557" y="9330"/>
                  </a:lnTo>
                  <a:lnTo>
                    <a:pt x="14508" y="9404"/>
                  </a:lnTo>
                  <a:lnTo>
                    <a:pt x="14434" y="9452"/>
                  </a:lnTo>
                  <a:lnTo>
                    <a:pt x="14337" y="9477"/>
                  </a:lnTo>
                  <a:lnTo>
                    <a:pt x="1783" y="9477"/>
                  </a:lnTo>
                  <a:lnTo>
                    <a:pt x="1686" y="9452"/>
                  </a:lnTo>
                  <a:lnTo>
                    <a:pt x="1612" y="9404"/>
                  </a:lnTo>
                  <a:lnTo>
                    <a:pt x="1564" y="9330"/>
                  </a:lnTo>
                  <a:lnTo>
                    <a:pt x="1539" y="9233"/>
                  </a:lnTo>
                  <a:lnTo>
                    <a:pt x="1539" y="1710"/>
                  </a:lnTo>
                  <a:lnTo>
                    <a:pt x="1564" y="1613"/>
                  </a:lnTo>
                  <a:lnTo>
                    <a:pt x="1612" y="1515"/>
                  </a:lnTo>
                  <a:lnTo>
                    <a:pt x="1686" y="1466"/>
                  </a:lnTo>
                  <a:close/>
                  <a:moveTo>
                    <a:pt x="0" y="1"/>
                  </a:moveTo>
                  <a:lnTo>
                    <a:pt x="0" y="10332"/>
                  </a:lnTo>
                  <a:lnTo>
                    <a:pt x="25" y="10429"/>
                  </a:lnTo>
                  <a:lnTo>
                    <a:pt x="74" y="10527"/>
                  </a:lnTo>
                  <a:lnTo>
                    <a:pt x="147" y="10625"/>
                  </a:lnTo>
                  <a:lnTo>
                    <a:pt x="220" y="10722"/>
                  </a:lnTo>
                  <a:lnTo>
                    <a:pt x="342" y="10796"/>
                  </a:lnTo>
                  <a:lnTo>
                    <a:pt x="489" y="10869"/>
                  </a:lnTo>
                  <a:lnTo>
                    <a:pt x="635" y="10918"/>
                  </a:lnTo>
                  <a:lnTo>
                    <a:pt x="15485" y="10918"/>
                  </a:lnTo>
                  <a:lnTo>
                    <a:pt x="15631" y="10869"/>
                  </a:lnTo>
                  <a:lnTo>
                    <a:pt x="15778" y="10796"/>
                  </a:lnTo>
                  <a:lnTo>
                    <a:pt x="15900" y="10698"/>
                  </a:lnTo>
                  <a:lnTo>
                    <a:pt x="15973" y="10576"/>
                  </a:lnTo>
                  <a:lnTo>
                    <a:pt x="16046" y="10454"/>
                  </a:lnTo>
                  <a:lnTo>
                    <a:pt x="16095" y="10307"/>
                  </a:lnTo>
                  <a:lnTo>
                    <a:pt x="16120" y="10136"/>
                  </a:lnTo>
                  <a:lnTo>
                    <a:pt x="161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9;p38"/>
            <p:cNvSpPr/>
            <p:nvPr/>
          </p:nvSpPr>
          <p:spPr>
            <a:xfrm>
              <a:off x="62852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00;p38"/>
            <p:cNvSpPr/>
            <p:nvPr/>
          </p:nvSpPr>
          <p:spPr>
            <a:xfrm>
              <a:off x="62852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01;p38"/>
            <p:cNvSpPr/>
            <p:nvPr/>
          </p:nvSpPr>
          <p:spPr>
            <a:xfrm>
              <a:off x="62852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02;p38"/>
            <p:cNvSpPr/>
            <p:nvPr/>
          </p:nvSpPr>
          <p:spPr>
            <a:xfrm>
              <a:off x="62223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03;p38"/>
            <p:cNvSpPr/>
            <p:nvPr/>
          </p:nvSpPr>
          <p:spPr>
            <a:xfrm>
              <a:off x="6160075" y="448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04;p38"/>
            <p:cNvSpPr/>
            <p:nvPr/>
          </p:nvSpPr>
          <p:spPr>
            <a:xfrm>
              <a:off x="62223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05;p38"/>
            <p:cNvSpPr/>
            <p:nvPr/>
          </p:nvSpPr>
          <p:spPr>
            <a:xfrm>
              <a:off x="62223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576;p38"/>
          <p:cNvSpPr/>
          <p:nvPr/>
        </p:nvSpPr>
        <p:spPr>
          <a:xfrm>
            <a:off x="1132903" y="2026356"/>
            <a:ext cx="339959" cy="297093"/>
          </a:xfrm>
          <a:custGeom>
            <a:avLst/>
            <a:gdLst/>
            <a:ahLst/>
            <a:cxnLst/>
            <a:rect l="l" t="t" r="r" b="b"/>
            <a:pathLst>
              <a:path w="16266" h="14215" extrusionOk="0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507;p38"/>
          <p:cNvGrpSpPr/>
          <p:nvPr/>
        </p:nvGrpSpPr>
        <p:grpSpPr>
          <a:xfrm>
            <a:off x="6395869" y="2039850"/>
            <a:ext cx="386943" cy="372647"/>
            <a:chOff x="2583325" y="2972875"/>
            <a:chExt cx="462850" cy="445750"/>
          </a:xfrm>
        </p:grpSpPr>
        <p:sp>
          <p:nvSpPr>
            <p:cNvPr id="75" name="Google Shape;508;p38"/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9;p38"/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0773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13314" name="Picture 2" descr="http://www.pasteur4oa.eu/sites/pasteur4oa/files/generic/imag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" y="0"/>
            <a:ext cx="91484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91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9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41" name="Google Shape;617;p38"/>
          <p:cNvGrpSpPr/>
          <p:nvPr/>
        </p:nvGrpSpPr>
        <p:grpSpPr>
          <a:xfrm>
            <a:off x="3728728" y="4370490"/>
            <a:ext cx="451252" cy="432860"/>
            <a:chOff x="5241175" y="4959100"/>
            <a:chExt cx="539775" cy="517775"/>
          </a:xfrm>
        </p:grpSpPr>
        <p:sp>
          <p:nvSpPr>
            <p:cNvPr id="42" name="Google Shape;618;p3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19;p3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20;p3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21;p3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22;p3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23;p3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09;p38"/>
          <p:cNvGrpSpPr/>
          <p:nvPr/>
        </p:nvGrpSpPr>
        <p:grpSpPr>
          <a:xfrm>
            <a:off x="3801076" y="2001182"/>
            <a:ext cx="347107" cy="420111"/>
            <a:chOff x="584925" y="922575"/>
            <a:chExt cx="415200" cy="502525"/>
          </a:xfrm>
        </p:grpSpPr>
        <p:sp>
          <p:nvSpPr>
            <p:cNvPr id="49" name="Google Shape;410;p38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1;p38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12;p38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385;p38"/>
          <p:cNvGrpSpPr/>
          <p:nvPr/>
        </p:nvGrpSpPr>
        <p:grpSpPr>
          <a:xfrm>
            <a:off x="1155371" y="4394685"/>
            <a:ext cx="336908" cy="330262"/>
            <a:chOff x="5983625" y="301625"/>
            <a:chExt cx="403000" cy="395050"/>
          </a:xfrm>
        </p:grpSpPr>
        <p:sp>
          <p:nvSpPr>
            <p:cNvPr id="53" name="Google Shape;386;p38"/>
            <p:cNvSpPr/>
            <p:nvPr/>
          </p:nvSpPr>
          <p:spPr>
            <a:xfrm>
              <a:off x="5983625" y="319925"/>
              <a:ext cx="403000" cy="67200"/>
            </a:xfrm>
            <a:custGeom>
              <a:avLst/>
              <a:gdLst/>
              <a:ahLst/>
              <a:cxnLst/>
              <a:rect l="l" t="t" r="r" b="b"/>
              <a:pathLst>
                <a:path w="16120" h="2688" extrusionOk="0">
                  <a:moveTo>
                    <a:pt x="3102" y="416"/>
                  </a:moveTo>
                  <a:lnTo>
                    <a:pt x="3273" y="465"/>
                  </a:lnTo>
                  <a:lnTo>
                    <a:pt x="3444" y="562"/>
                  </a:lnTo>
                  <a:lnTo>
                    <a:pt x="3566" y="660"/>
                  </a:lnTo>
                  <a:lnTo>
                    <a:pt x="3688" y="807"/>
                  </a:lnTo>
                  <a:lnTo>
                    <a:pt x="3762" y="953"/>
                  </a:lnTo>
                  <a:lnTo>
                    <a:pt x="3810" y="1124"/>
                  </a:lnTo>
                  <a:lnTo>
                    <a:pt x="3835" y="1320"/>
                  </a:lnTo>
                  <a:lnTo>
                    <a:pt x="3810" y="1491"/>
                  </a:lnTo>
                  <a:lnTo>
                    <a:pt x="3762" y="1661"/>
                  </a:lnTo>
                  <a:lnTo>
                    <a:pt x="3688" y="1808"/>
                  </a:lnTo>
                  <a:lnTo>
                    <a:pt x="3566" y="1955"/>
                  </a:lnTo>
                  <a:lnTo>
                    <a:pt x="3444" y="2052"/>
                  </a:lnTo>
                  <a:lnTo>
                    <a:pt x="3273" y="2150"/>
                  </a:lnTo>
                  <a:lnTo>
                    <a:pt x="3102" y="2199"/>
                  </a:lnTo>
                  <a:lnTo>
                    <a:pt x="2931" y="2223"/>
                  </a:lnTo>
                  <a:lnTo>
                    <a:pt x="2760" y="2199"/>
                  </a:lnTo>
                  <a:lnTo>
                    <a:pt x="2589" y="2150"/>
                  </a:lnTo>
                  <a:lnTo>
                    <a:pt x="2418" y="2052"/>
                  </a:lnTo>
                  <a:lnTo>
                    <a:pt x="2296" y="1955"/>
                  </a:lnTo>
                  <a:lnTo>
                    <a:pt x="2174" y="1808"/>
                  </a:lnTo>
                  <a:lnTo>
                    <a:pt x="2101" y="1661"/>
                  </a:lnTo>
                  <a:lnTo>
                    <a:pt x="2052" y="1491"/>
                  </a:lnTo>
                  <a:lnTo>
                    <a:pt x="2028" y="1320"/>
                  </a:lnTo>
                  <a:lnTo>
                    <a:pt x="2052" y="1124"/>
                  </a:lnTo>
                  <a:lnTo>
                    <a:pt x="2101" y="953"/>
                  </a:lnTo>
                  <a:lnTo>
                    <a:pt x="2174" y="807"/>
                  </a:lnTo>
                  <a:lnTo>
                    <a:pt x="2296" y="660"/>
                  </a:lnTo>
                  <a:lnTo>
                    <a:pt x="2418" y="562"/>
                  </a:lnTo>
                  <a:lnTo>
                    <a:pt x="2589" y="465"/>
                  </a:lnTo>
                  <a:lnTo>
                    <a:pt x="2760" y="416"/>
                  </a:lnTo>
                  <a:close/>
                  <a:moveTo>
                    <a:pt x="13360" y="416"/>
                  </a:moveTo>
                  <a:lnTo>
                    <a:pt x="13531" y="465"/>
                  </a:lnTo>
                  <a:lnTo>
                    <a:pt x="13702" y="562"/>
                  </a:lnTo>
                  <a:lnTo>
                    <a:pt x="13824" y="660"/>
                  </a:lnTo>
                  <a:lnTo>
                    <a:pt x="13946" y="807"/>
                  </a:lnTo>
                  <a:lnTo>
                    <a:pt x="14019" y="953"/>
                  </a:lnTo>
                  <a:lnTo>
                    <a:pt x="14068" y="1124"/>
                  </a:lnTo>
                  <a:lnTo>
                    <a:pt x="14093" y="1320"/>
                  </a:lnTo>
                  <a:lnTo>
                    <a:pt x="14068" y="1491"/>
                  </a:lnTo>
                  <a:lnTo>
                    <a:pt x="14019" y="1661"/>
                  </a:lnTo>
                  <a:lnTo>
                    <a:pt x="13946" y="1808"/>
                  </a:lnTo>
                  <a:lnTo>
                    <a:pt x="13824" y="1955"/>
                  </a:lnTo>
                  <a:lnTo>
                    <a:pt x="13702" y="2052"/>
                  </a:lnTo>
                  <a:lnTo>
                    <a:pt x="13531" y="2150"/>
                  </a:lnTo>
                  <a:lnTo>
                    <a:pt x="13360" y="2199"/>
                  </a:lnTo>
                  <a:lnTo>
                    <a:pt x="13189" y="2223"/>
                  </a:lnTo>
                  <a:lnTo>
                    <a:pt x="13018" y="2199"/>
                  </a:lnTo>
                  <a:lnTo>
                    <a:pt x="12847" y="2150"/>
                  </a:lnTo>
                  <a:lnTo>
                    <a:pt x="12676" y="2052"/>
                  </a:lnTo>
                  <a:lnTo>
                    <a:pt x="12554" y="1955"/>
                  </a:lnTo>
                  <a:lnTo>
                    <a:pt x="12432" y="1808"/>
                  </a:lnTo>
                  <a:lnTo>
                    <a:pt x="12359" y="1661"/>
                  </a:lnTo>
                  <a:lnTo>
                    <a:pt x="12310" y="1491"/>
                  </a:lnTo>
                  <a:lnTo>
                    <a:pt x="12285" y="1320"/>
                  </a:lnTo>
                  <a:lnTo>
                    <a:pt x="12310" y="1124"/>
                  </a:lnTo>
                  <a:lnTo>
                    <a:pt x="12359" y="953"/>
                  </a:lnTo>
                  <a:lnTo>
                    <a:pt x="12432" y="807"/>
                  </a:lnTo>
                  <a:lnTo>
                    <a:pt x="12554" y="660"/>
                  </a:lnTo>
                  <a:lnTo>
                    <a:pt x="12676" y="562"/>
                  </a:lnTo>
                  <a:lnTo>
                    <a:pt x="12847" y="465"/>
                  </a:lnTo>
                  <a:lnTo>
                    <a:pt x="13018" y="416"/>
                  </a:lnTo>
                  <a:close/>
                  <a:moveTo>
                    <a:pt x="0" y="1"/>
                  </a:moveTo>
                  <a:lnTo>
                    <a:pt x="0" y="2687"/>
                  </a:lnTo>
                  <a:lnTo>
                    <a:pt x="16120" y="2687"/>
                  </a:lnTo>
                  <a:lnTo>
                    <a:pt x="161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87;p38"/>
            <p:cNvSpPr/>
            <p:nvPr/>
          </p:nvSpPr>
          <p:spPr>
            <a:xfrm>
              <a:off x="5983625" y="664900"/>
              <a:ext cx="403000" cy="31775"/>
            </a:xfrm>
            <a:custGeom>
              <a:avLst/>
              <a:gdLst/>
              <a:ahLst/>
              <a:cxnLst/>
              <a:rect l="l" t="t" r="r" b="b"/>
              <a:pathLst>
                <a:path w="16120" h="1271" extrusionOk="0">
                  <a:moveTo>
                    <a:pt x="0" y="1"/>
                  </a:moveTo>
                  <a:lnTo>
                    <a:pt x="0" y="489"/>
                  </a:lnTo>
                  <a:lnTo>
                    <a:pt x="25" y="660"/>
                  </a:lnTo>
                  <a:lnTo>
                    <a:pt x="74" y="807"/>
                  </a:lnTo>
                  <a:lnTo>
                    <a:pt x="147" y="929"/>
                  </a:lnTo>
                  <a:lnTo>
                    <a:pt x="220" y="1051"/>
                  </a:lnTo>
                  <a:lnTo>
                    <a:pt x="342" y="1149"/>
                  </a:lnTo>
                  <a:lnTo>
                    <a:pt x="489" y="1222"/>
                  </a:lnTo>
                  <a:lnTo>
                    <a:pt x="635" y="1271"/>
                  </a:lnTo>
                  <a:lnTo>
                    <a:pt x="15485" y="1271"/>
                  </a:lnTo>
                  <a:lnTo>
                    <a:pt x="15631" y="1222"/>
                  </a:lnTo>
                  <a:lnTo>
                    <a:pt x="15778" y="1149"/>
                  </a:lnTo>
                  <a:lnTo>
                    <a:pt x="15900" y="1051"/>
                  </a:lnTo>
                  <a:lnTo>
                    <a:pt x="15973" y="929"/>
                  </a:lnTo>
                  <a:lnTo>
                    <a:pt x="16046" y="807"/>
                  </a:lnTo>
                  <a:lnTo>
                    <a:pt x="16095" y="660"/>
                  </a:lnTo>
                  <a:lnTo>
                    <a:pt x="16120" y="489"/>
                  </a:lnTo>
                  <a:lnTo>
                    <a:pt x="16120" y="1"/>
                  </a:lnTo>
                  <a:lnTo>
                    <a:pt x="16095" y="172"/>
                  </a:lnTo>
                  <a:lnTo>
                    <a:pt x="16046" y="318"/>
                  </a:lnTo>
                  <a:lnTo>
                    <a:pt x="15973" y="440"/>
                  </a:lnTo>
                  <a:lnTo>
                    <a:pt x="15900" y="562"/>
                  </a:lnTo>
                  <a:lnTo>
                    <a:pt x="15778" y="660"/>
                  </a:lnTo>
                  <a:lnTo>
                    <a:pt x="15631" y="733"/>
                  </a:lnTo>
                  <a:lnTo>
                    <a:pt x="15485" y="782"/>
                  </a:lnTo>
                  <a:lnTo>
                    <a:pt x="635" y="782"/>
                  </a:lnTo>
                  <a:lnTo>
                    <a:pt x="489" y="733"/>
                  </a:lnTo>
                  <a:lnTo>
                    <a:pt x="342" y="660"/>
                  </a:lnTo>
                  <a:lnTo>
                    <a:pt x="220" y="562"/>
                  </a:lnTo>
                  <a:lnTo>
                    <a:pt x="147" y="440"/>
                  </a:lnTo>
                  <a:lnTo>
                    <a:pt x="74" y="318"/>
                  </a:lnTo>
                  <a:lnTo>
                    <a:pt x="25" y="1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88;p38"/>
            <p:cNvSpPr/>
            <p:nvPr/>
          </p:nvSpPr>
          <p:spPr>
            <a:xfrm>
              <a:off x="6041025" y="3016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3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3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79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79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89;p38"/>
            <p:cNvSpPr/>
            <p:nvPr/>
          </p:nvSpPr>
          <p:spPr>
            <a:xfrm>
              <a:off x="6297450" y="3016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90;p38"/>
            <p:cNvSpPr/>
            <p:nvPr/>
          </p:nvSpPr>
          <p:spPr>
            <a:xfrm>
              <a:off x="60972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7" y="2150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1;p38"/>
            <p:cNvSpPr/>
            <p:nvPr/>
          </p:nvSpPr>
          <p:spPr>
            <a:xfrm>
              <a:off x="60972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2;p38"/>
            <p:cNvSpPr/>
            <p:nvPr/>
          </p:nvSpPr>
          <p:spPr>
            <a:xfrm>
              <a:off x="60972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3;p38"/>
            <p:cNvSpPr/>
            <p:nvPr/>
          </p:nvSpPr>
          <p:spPr>
            <a:xfrm>
              <a:off x="6160075" y="575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4;p38"/>
            <p:cNvSpPr/>
            <p:nvPr/>
          </p:nvSpPr>
          <p:spPr>
            <a:xfrm>
              <a:off x="60343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5;p38"/>
            <p:cNvSpPr/>
            <p:nvPr/>
          </p:nvSpPr>
          <p:spPr>
            <a:xfrm>
              <a:off x="60343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6;p38"/>
            <p:cNvSpPr/>
            <p:nvPr/>
          </p:nvSpPr>
          <p:spPr>
            <a:xfrm>
              <a:off x="60343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7;p38"/>
            <p:cNvSpPr/>
            <p:nvPr/>
          </p:nvSpPr>
          <p:spPr>
            <a:xfrm>
              <a:off x="6160075" y="509200"/>
              <a:ext cx="50100" cy="53775"/>
            </a:xfrm>
            <a:custGeom>
              <a:avLst/>
              <a:gdLst/>
              <a:ahLst/>
              <a:cxnLst/>
              <a:rect l="l" t="t" r="r" b="b"/>
              <a:pathLst>
                <a:path w="2004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03" y="2150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8;p38"/>
            <p:cNvSpPr/>
            <p:nvPr/>
          </p:nvSpPr>
          <p:spPr>
            <a:xfrm>
              <a:off x="5983625" y="399300"/>
              <a:ext cx="403000" cy="272950"/>
            </a:xfrm>
            <a:custGeom>
              <a:avLst/>
              <a:gdLst/>
              <a:ahLst/>
              <a:cxnLst/>
              <a:rect l="l" t="t" r="r" b="b"/>
              <a:pathLst>
                <a:path w="16120" h="10918" extrusionOk="0">
                  <a:moveTo>
                    <a:pt x="14434" y="1466"/>
                  </a:moveTo>
                  <a:lnTo>
                    <a:pt x="14508" y="1515"/>
                  </a:lnTo>
                  <a:lnTo>
                    <a:pt x="14557" y="1613"/>
                  </a:lnTo>
                  <a:lnTo>
                    <a:pt x="14581" y="1710"/>
                  </a:lnTo>
                  <a:lnTo>
                    <a:pt x="14581" y="9233"/>
                  </a:lnTo>
                  <a:lnTo>
                    <a:pt x="14557" y="9330"/>
                  </a:lnTo>
                  <a:lnTo>
                    <a:pt x="14508" y="9404"/>
                  </a:lnTo>
                  <a:lnTo>
                    <a:pt x="14434" y="9452"/>
                  </a:lnTo>
                  <a:lnTo>
                    <a:pt x="14337" y="9477"/>
                  </a:lnTo>
                  <a:lnTo>
                    <a:pt x="1783" y="9477"/>
                  </a:lnTo>
                  <a:lnTo>
                    <a:pt x="1686" y="9452"/>
                  </a:lnTo>
                  <a:lnTo>
                    <a:pt x="1612" y="9404"/>
                  </a:lnTo>
                  <a:lnTo>
                    <a:pt x="1564" y="9330"/>
                  </a:lnTo>
                  <a:lnTo>
                    <a:pt x="1539" y="9233"/>
                  </a:lnTo>
                  <a:lnTo>
                    <a:pt x="1539" y="1710"/>
                  </a:lnTo>
                  <a:lnTo>
                    <a:pt x="1564" y="1613"/>
                  </a:lnTo>
                  <a:lnTo>
                    <a:pt x="1612" y="1515"/>
                  </a:lnTo>
                  <a:lnTo>
                    <a:pt x="1686" y="1466"/>
                  </a:lnTo>
                  <a:close/>
                  <a:moveTo>
                    <a:pt x="0" y="1"/>
                  </a:moveTo>
                  <a:lnTo>
                    <a:pt x="0" y="10332"/>
                  </a:lnTo>
                  <a:lnTo>
                    <a:pt x="25" y="10429"/>
                  </a:lnTo>
                  <a:lnTo>
                    <a:pt x="74" y="10527"/>
                  </a:lnTo>
                  <a:lnTo>
                    <a:pt x="147" y="10625"/>
                  </a:lnTo>
                  <a:lnTo>
                    <a:pt x="220" y="10722"/>
                  </a:lnTo>
                  <a:lnTo>
                    <a:pt x="342" y="10796"/>
                  </a:lnTo>
                  <a:lnTo>
                    <a:pt x="489" y="10869"/>
                  </a:lnTo>
                  <a:lnTo>
                    <a:pt x="635" y="10918"/>
                  </a:lnTo>
                  <a:lnTo>
                    <a:pt x="15485" y="10918"/>
                  </a:lnTo>
                  <a:lnTo>
                    <a:pt x="15631" y="10869"/>
                  </a:lnTo>
                  <a:lnTo>
                    <a:pt x="15778" y="10796"/>
                  </a:lnTo>
                  <a:lnTo>
                    <a:pt x="15900" y="10698"/>
                  </a:lnTo>
                  <a:lnTo>
                    <a:pt x="15973" y="10576"/>
                  </a:lnTo>
                  <a:lnTo>
                    <a:pt x="16046" y="10454"/>
                  </a:lnTo>
                  <a:lnTo>
                    <a:pt x="16095" y="10307"/>
                  </a:lnTo>
                  <a:lnTo>
                    <a:pt x="16120" y="10136"/>
                  </a:lnTo>
                  <a:lnTo>
                    <a:pt x="161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9;p38"/>
            <p:cNvSpPr/>
            <p:nvPr/>
          </p:nvSpPr>
          <p:spPr>
            <a:xfrm>
              <a:off x="62852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00;p38"/>
            <p:cNvSpPr/>
            <p:nvPr/>
          </p:nvSpPr>
          <p:spPr>
            <a:xfrm>
              <a:off x="62852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01;p38"/>
            <p:cNvSpPr/>
            <p:nvPr/>
          </p:nvSpPr>
          <p:spPr>
            <a:xfrm>
              <a:off x="62852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02;p38"/>
            <p:cNvSpPr/>
            <p:nvPr/>
          </p:nvSpPr>
          <p:spPr>
            <a:xfrm>
              <a:off x="62223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03;p38"/>
            <p:cNvSpPr/>
            <p:nvPr/>
          </p:nvSpPr>
          <p:spPr>
            <a:xfrm>
              <a:off x="6160075" y="448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04;p38"/>
            <p:cNvSpPr/>
            <p:nvPr/>
          </p:nvSpPr>
          <p:spPr>
            <a:xfrm>
              <a:off x="62223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05;p38"/>
            <p:cNvSpPr/>
            <p:nvPr/>
          </p:nvSpPr>
          <p:spPr>
            <a:xfrm>
              <a:off x="62223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576;p38"/>
          <p:cNvSpPr/>
          <p:nvPr/>
        </p:nvSpPr>
        <p:spPr>
          <a:xfrm>
            <a:off x="1132903" y="2026356"/>
            <a:ext cx="339959" cy="297093"/>
          </a:xfrm>
          <a:custGeom>
            <a:avLst/>
            <a:gdLst/>
            <a:ahLst/>
            <a:cxnLst/>
            <a:rect l="l" t="t" r="r" b="b"/>
            <a:pathLst>
              <a:path w="16266" h="14215" extrusionOk="0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507;p38"/>
          <p:cNvGrpSpPr/>
          <p:nvPr/>
        </p:nvGrpSpPr>
        <p:grpSpPr>
          <a:xfrm>
            <a:off x="6395869" y="2039850"/>
            <a:ext cx="386943" cy="372647"/>
            <a:chOff x="2583325" y="2972875"/>
            <a:chExt cx="462850" cy="445750"/>
          </a:xfrm>
        </p:grpSpPr>
        <p:sp>
          <p:nvSpPr>
            <p:cNvPr id="75" name="Google Shape;508;p38"/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9;p38"/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84958" y="1653309"/>
            <a:ext cx="7578744" cy="5034664"/>
          </a:xfrm>
        </p:spPr>
        <p:txBody>
          <a:bodyPr/>
          <a:lstStyle/>
          <a:p>
            <a:pPr marL="0" lvl="0" indent="0">
              <a:buNone/>
            </a:pPr>
            <a:r>
              <a:rPr lang="tr-TR" sz="3000" dirty="0" smtClean="0">
                <a:solidFill>
                  <a:srgbClr val="F20253"/>
                </a:solidFill>
                <a:latin typeface="Raleway" panose="020B0604020202020204" charset="-94"/>
              </a:rPr>
              <a:t>TÜRKİYE vs. DÜNYA</a:t>
            </a:r>
          </a:p>
          <a:p>
            <a:pPr marL="0" lvl="0" indent="0">
              <a:buNone/>
            </a:pPr>
            <a:endParaRPr lang="tr-TR" sz="2000" b="1" dirty="0" smtClean="0">
              <a:solidFill>
                <a:srgbClr val="F20253"/>
              </a:solidFill>
              <a:latin typeface="Raleway" panose="020B0604020202020204" charset="-94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tr-TR" sz="2000" dirty="0" smtClean="0">
                <a:latin typeface="Raleway" panose="020B0604020202020204" charset="-94"/>
              </a:rPr>
              <a:t>Açık erişimden açık bilime </a:t>
            </a:r>
            <a:r>
              <a:rPr lang="tr-TR" sz="2000" dirty="0" err="1" smtClean="0">
                <a:latin typeface="Raleway" panose="020B0604020202020204" charset="-94"/>
              </a:rPr>
              <a:t>evrilme</a:t>
            </a:r>
            <a:endParaRPr lang="tr-TR" sz="2000" dirty="0" smtClean="0">
              <a:latin typeface="Raleway" panose="020B0604020202020204" charset="-94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tr-TR" sz="2000" dirty="0" smtClean="0">
                <a:latin typeface="Raleway" panose="020B0604020202020204" charset="-94"/>
              </a:rPr>
              <a:t>Açık erişim arşivleri </a:t>
            </a:r>
          </a:p>
          <a:p>
            <a:pPr lvl="1">
              <a:buClr>
                <a:schemeClr val="dk1"/>
              </a:buClr>
              <a:buSzPts val="1100"/>
            </a:pPr>
            <a:r>
              <a:rPr lang="tr-TR" sz="2000" dirty="0" smtClean="0">
                <a:latin typeface="Raleway" panose="020B0604020202020204" charset="-94"/>
              </a:rPr>
              <a:t>kurumsal arşivler</a:t>
            </a:r>
          </a:p>
          <a:p>
            <a:pPr lvl="1">
              <a:buClr>
                <a:schemeClr val="dk1"/>
              </a:buClr>
              <a:buSzPts val="1100"/>
            </a:pPr>
            <a:r>
              <a:rPr lang="tr-TR" sz="2000" dirty="0" smtClean="0">
                <a:latin typeface="Raleway" panose="020B0604020202020204" charset="-94"/>
              </a:rPr>
              <a:t>konu/alan arşivleri</a:t>
            </a:r>
          </a:p>
          <a:p>
            <a:pPr>
              <a:buClr>
                <a:schemeClr val="dk1"/>
              </a:buClr>
              <a:buSzPts val="1100"/>
            </a:pPr>
            <a:r>
              <a:rPr lang="tr-TR" sz="2000" dirty="0" smtClean="0">
                <a:latin typeface="Raleway" panose="020B0604020202020204" charset="-94"/>
              </a:rPr>
              <a:t>Zorunlu politikalar, ulusal politika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tr-TR" sz="2000" dirty="0" smtClean="0">
                <a:latin typeface="Raleway" panose="020B0604020202020204" charset="-94"/>
              </a:rPr>
              <a:t>Yayıncılarla anlaşmalar</a:t>
            </a:r>
          </a:p>
          <a:p>
            <a:pPr lvl="1">
              <a:buClr>
                <a:schemeClr val="dk1"/>
              </a:buClr>
              <a:buSzPts val="1100"/>
            </a:pPr>
            <a:r>
              <a:rPr lang="tr-TR" sz="2000" dirty="0" smtClean="0">
                <a:latin typeface="Raleway" panose="020B0604020202020204" charset="-94"/>
              </a:rPr>
              <a:t>Plan S</a:t>
            </a:r>
          </a:p>
          <a:p>
            <a:pPr lvl="1">
              <a:buClr>
                <a:schemeClr val="dk1"/>
              </a:buClr>
              <a:buSzPts val="1100"/>
            </a:pPr>
            <a:r>
              <a:rPr lang="tr-TR" sz="2000" dirty="0" smtClean="0">
                <a:latin typeface="Raleway" panose="020B0604020202020204" charset="-94"/>
              </a:rPr>
              <a:t>ülke/üniversite düzeyinde</a:t>
            </a:r>
          </a:p>
          <a:p>
            <a:pPr lvl="0">
              <a:buClr>
                <a:schemeClr val="dk1"/>
              </a:buClr>
              <a:buSzPts val="1100"/>
            </a:pPr>
            <a:endParaRPr lang="tr-TR" sz="2000" dirty="0">
              <a:latin typeface="Raleway" panose="020B0604020202020204" charset="-94"/>
            </a:endParaRPr>
          </a:p>
          <a:p>
            <a:pPr marL="0" lvl="0" indent="0">
              <a:buNone/>
            </a:pPr>
            <a:endParaRPr lang="tr-TR" sz="2000" dirty="0">
              <a:solidFill>
                <a:srgbClr val="F20253"/>
              </a:solidFill>
              <a:latin typeface="Raleway" panose="020B060402020202020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94734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>
            <a:spLocks noGrp="1"/>
          </p:cNvSpPr>
          <p:nvPr>
            <p:ph type="title"/>
          </p:nvPr>
        </p:nvSpPr>
        <p:spPr>
          <a:xfrm>
            <a:off x="618836" y="89923"/>
            <a:ext cx="7861739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500" dirty="0" smtClean="0"/>
              <a:t>Yağmacı Dergiler</a:t>
            </a:r>
            <a:endParaRPr sz="4500" dirty="0"/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119" r="1640" b="9361"/>
          <a:stretch/>
        </p:blipFill>
        <p:spPr>
          <a:xfrm>
            <a:off x="2261589" y="1430060"/>
            <a:ext cx="4702629" cy="514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800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8" name="Google Shape;104;p14"/>
          <p:cNvSpPr txBox="1">
            <a:spLocks noGrp="1"/>
          </p:cNvSpPr>
          <p:nvPr>
            <p:ph type="body" idx="4294967295"/>
          </p:nvPr>
        </p:nvSpPr>
        <p:spPr>
          <a:xfrm>
            <a:off x="969818" y="1902689"/>
            <a:ext cx="7924800" cy="48793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" sz="2200" dirty="0">
                <a:latin typeface="Raleway" panose="020B0604020202020204" charset="-94"/>
              </a:rPr>
              <a:t>“Kişisel çıkarlara öncelik verme”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" sz="2200" dirty="0">
                <a:latin typeface="Raleway" panose="020B0604020202020204" charset="-94"/>
              </a:rPr>
              <a:t>“Yanlış ve yanıltıcı bilgi”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" sz="2200" dirty="0">
                <a:latin typeface="Raleway" panose="020B0604020202020204" charset="-94"/>
              </a:rPr>
              <a:t>“İyi editöryal süreç ve yayıncılık uygulamalarından sapma”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" sz="2200" dirty="0">
                <a:latin typeface="Raleway" panose="020B0604020202020204" charset="-94"/>
              </a:rPr>
              <a:t>“Şeffaflık sorunu”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" sz="2200" dirty="0">
                <a:latin typeface="Raleway" panose="020B0604020202020204" charset="-94"/>
              </a:rPr>
              <a:t>“Agresif ve fark gözetmeyen talepkar uygulamalar”</a:t>
            </a:r>
          </a:p>
        </p:txBody>
      </p:sp>
    </p:spTree>
    <p:extLst>
      <p:ext uri="{BB962C8B-B14F-4D97-AF65-F5344CB8AC3E}">
        <p14:creationId xmlns:p14="http://schemas.microsoft.com/office/powerpoint/2010/main" val="201138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26" y="1173517"/>
            <a:ext cx="6632712" cy="4630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020" y="1400932"/>
            <a:ext cx="4693675" cy="2891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224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ctrTitle" idx="4294967295"/>
          </p:nvPr>
        </p:nvSpPr>
        <p:spPr>
          <a:xfrm>
            <a:off x="752395" y="383457"/>
            <a:ext cx="3674082" cy="7374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000" dirty="0" smtClean="0">
                <a:solidFill>
                  <a:srgbClr val="7ECEFD"/>
                </a:solidFill>
              </a:rPr>
              <a:t>Güleda Doğan</a:t>
            </a:r>
            <a:endParaRPr sz="3000" dirty="0">
              <a:solidFill>
                <a:srgbClr val="7ECEFD"/>
              </a:solidFill>
            </a:endParaRPr>
          </a:p>
        </p:txBody>
      </p:sp>
      <p:sp>
        <p:nvSpPr>
          <p:cNvPr id="104" name="Google Shape;104;p14"/>
          <p:cNvSpPr txBox="1">
            <a:spLocks noGrp="1"/>
          </p:cNvSpPr>
          <p:nvPr>
            <p:ph type="body" idx="4294967295"/>
          </p:nvPr>
        </p:nvSpPr>
        <p:spPr>
          <a:xfrm>
            <a:off x="916025" y="1120877"/>
            <a:ext cx="5167904" cy="55306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2000" dirty="0" smtClean="0">
                <a:latin typeface="Raleway" panose="020B0604020202020204" charset="-94"/>
              </a:rPr>
              <a:t>Lisans: İstatistik, 2007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2000" dirty="0" smtClean="0">
                <a:latin typeface="Raleway" panose="020B0604020202020204" charset="-94"/>
              </a:rPr>
              <a:t>Y. Lisans: Bilgi ve Belge Yönetimi, 2011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2000" dirty="0" smtClean="0">
                <a:latin typeface="Raleway" panose="020B0604020202020204" charset="-94"/>
              </a:rPr>
              <a:t>Doktora: Bilgi ve Belge Yönetimi, 2017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tr-TR" sz="2000" dirty="0">
              <a:latin typeface="Raleway" panose="020B0604020202020204" charset="-94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2000" dirty="0" smtClean="0">
                <a:latin typeface="Raleway" panose="020B0604020202020204" charset="-94"/>
              </a:rPr>
              <a:t>Çalışma alanları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tr-TR" sz="2000" dirty="0" smtClean="0">
                <a:latin typeface="Raleway" panose="020B0604020202020204" charset="-94"/>
              </a:rPr>
              <a:t>Araştırma yöntemleri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tr-TR" sz="2000" dirty="0" err="1" smtClean="0">
                <a:latin typeface="Raleway" panose="020B0604020202020204" charset="-94"/>
              </a:rPr>
              <a:t>Bibliyometri</a:t>
            </a:r>
            <a:endParaRPr lang="tr-TR" sz="2000" dirty="0" smtClean="0">
              <a:latin typeface="Raleway" panose="020B0604020202020204" charset="-94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tr-TR" sz="2000" dirty="0" smtClean="0">
                <a:latin typeface="Raleway" panose="020B0604020202020204" charset="-94"/>
              </a:rPr>
              <a:t>Açık erişim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tr-TR" sz="2000" dirty="0" smtClean="0">
                <a:latin typeface="Raleway" panose="020B0604020202020204" charset="-94"/>
              </a:rPr>
              <a:t>Üniversite sıralamaları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tr-TR" sz="2000" dirty="0" smtClean="0">
              <a:latin typeface="Raleway" panose="020B0604020202020204" charset="-94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2000" dirty="0" smtClean="0">
                <a:latin typeface="Raleway" panose="020B0604020202020204" charset="-94"/>
              </a:rPr>
              <a:t>Açık Erişim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tr-TR" sz="2000" dirty="0" smtClean="0">
                <a:latin typeface="Raleway" panose="020B0604020202020204" charset="-94"/>
              </a:rPr>
              <a:t>Ulusal Açık Erişim Konferansları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tr-TR" sz="2000" dirty="0" err="1" smtClean="0">
                <a:latin typeface="Raleway" panose="020B0604020202020204" charset="-94"/>
              </a:rPr>
              <a:t>MedOANet</a:t>
            </a:r>
            <a:r>
              <a:rPr lang="tr-TR" sz="2000" dirty="0" smtClean="0">
                <a:latin typeface="Raleway" panose="020B0604020202020204" charset="-94"/>
              </a:rPr>
              <a:t>, Pasteur4OA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tr-TR" sz="2000" dirty="0" smtClean="0">
                <a:latin typeface="Raleway" panose="020B0604020202020204" charset="-94"/>
              </a:rPr>
              <a:t>TÜBİTAK, YÖK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106" name="Google Shape;106;p14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286" t="1145" r="13732"/>
          <a:stretch/>
        </p:blipFill>
        <p:spPr>
          <a:xfrm>
            <a:off x="6443107" y="0"/>
            <a:ext cx="2700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6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489" y="567128"/>
            <a:ext cx="6528073" cy="561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8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6236"/>
            <a:ext cx="4295775" cy="4600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843" y="995634"/>
            <a:ext cx="4920157" cy="51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8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5317"/>
          <a:stretch/>
        </p:blipFill>
        <p:spPr>
          <a:xfrm>
            <a:off x="704010" y="1015172"/>
            <a:ext cx="7776565" cy="487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16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853" y="1717508"/>
            <a:ext cx="1752600" cy="581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5691" b="21395"/>
          <a:stretch/>
        </p:blipFill>
        <p:spPr>
          <a:xfrm>
            <a:off x="0" y="2400133"/>
            <a:ext cx="9144000" cy="200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472"/>
          <a:stretch/>
        </p:blipFill>
        <p:spPr>
          <a:xfrm>
            <a:off x="364939" y="1099927"/>
            <a:ext cx="8452638" cy="45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5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57250"/>
            <a:ext cx="6882711" cy="5143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436" y="3255925"/>
            <a:ext cx="6848564" cy="175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0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164" y="369455"/>
            <a:ext cx="5914617" cy="5237227"/>
          </a:xfrm>
          <a:prstGeom prst="rect">
            <a:avLst/>
          </a:prstGeom>
        </p:spPr>
      </p:pic>
      <p:sp>
        <p:nvSpPr>
          <p:cNvPr id="7" name="Google Shape;259;p29"/>
          <p:cNvSpPr txBox="1">
            <a:spLocks noGrp="1"/>
          </p:cNvSpPr>
          <p:nvPr>
            <p:ph type="title"/>
          </p:nvPr>
        </p:nvSpPr>
        <p:spPr>
          <a:xfrm>
            <a:off x="437611" y="5002945"/>
            <a:ext cx="5202301" cy="15332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dirty="0" smtClean="0">
                <a:solidFill>
                  <a:srgbClr val="F20253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NO LIST </a:t>
            </a:r>
            <a:br>
              <a:rPr lang="tr-TR" sz="4000" dirty="0" smtClean="0">
                <a:solidFill>
                  <a:srgbClr val="F20253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</a:br>
            <a:r>
              <a:rPr lang="tr-TR" sz="4000" dirty="0" smtClean="0">
                <a:solidFill>
                  <a:srgbClr val="F20253"/>
                </a:solidFill>
                <a:latin typeface="Raleway" panose="020B0604020202020204" charset="-94"/>
                <a:ea typeface="Lato"/>
                <a:cs typeface="Lato"/>
                <a:sym typeface="Lato"/>
              </a:rPr>
              <a:t>TO RULE THEM ALL</a:t>
            </a:r>
            <a:endParaRPr sz="4000" dirty="0">
              <a:solidFill>
                <a:srgbClr val="F20253"/>
              </a:solidFill>
              <a:latin typeface="Raleway" panose="020B0604020202020204" charset="-94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43987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66" y="96405"/>
            <a:ext cx="6572250" cy="537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79" y="1147905"/>
            <a:ext cx="7029450" cy="481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25344"/>
          <a:stretch/>
        </p:blipFill>
        <p:spPr>
          <a:xfrm>
            <a:off x="2105025" y="1649579"/>
            <a:ext cx="7038975" cy="4714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79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9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grpSp>
        <p:nvGrpSpPr>
          <p:cNvPr id="41" name="Google Shape;617;p38"/>
          <p:cNvGrpSpPr/>
          <p:nvPr/>
        </p:nvGrpSpPr>
        <p:grpSpPr>
          <a:xfrm>
            <a:off x="3728728" y="4370490"/>
            <a:ext cx="451252" cy="432860"/>
            <a:chOff x="5241175" y="4959100"/>
            <a:chExt cx="539775" cy="517775"/>
          </a:xfrm>
        </p:grpSpPr>
        <p:sp>
          <p:nvSpPr>
            <p:cNvPr id="42" name="Google Shape;618;p3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19;p3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20;p3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21;p3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22;p3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23;p3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09;p38"/>
          <p:cNvGrpSpPr/>
          <p:nvPr/>
        </p:nvGrpSpPr>
        <p:grpSpPr>
          <a:xfrm>
            <a:off x="3801076" y="2001182"/>
            <a:ext cx="347107" cy="420111"/>
            <a:chOff x="584925" y="922575"/>
            <a:chExt cx="415200" cy="502525"/>
          </a:xfrm>
        </p:grpSpPr>
        <p:sp>
          <p:nvSpPr>
            <p:cNvPr id="49" name="Google Shape;410;p38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1;p38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12;p38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385;p38"/>
          <p:cNvGrpSpPr/>
          <p:nvPr/>
        </p:nvGrpSpPr>
        <p:grpSpPr>
          <a:xfrm>
            <a:off x="1155371" y="4394685"/>
            <a:ext cx="336908" cy="330262"/>
            <a:chOff x="5983625" y="301625"/>
            <a:chExt cx="403000" cy="395050"/>
          </a:xfrm>
        </p:grpSpPr>
        <p:sp>
          <p:nvSpPr>
            <p:cNvPr id="53" name="Google Shape;386;p38"/>
            <p:cNvSpPr/>
            <p:nvPr/>
          </p:nvSpPr>
          <p:spPr>
            <a:xfrm>
              <a:off x="5983625" y="319925"/>
              <a:ext cx="403000" cy="67200"/>
            </a:xfrm>
            <a:custGeom>
              <a:avLst/>
              <a:gdLst/>
              <a:ahLst/>
              <a:cxnLst/>
              <a:rect l="l" t="t" r="r" b="b"/>
              <a:pathLst>
                <a:path w="16120" h="2688" extrusionOk="0">
                  <a:moveTo>
                    <a:pt x="3102" y="416"/>
                  </a:moveTo>
                  <a:lnTo>
                    <a:pt x="3273" y="465"/>
                  </a:lnTo>
                  <a:lnTo>
                    <a:pt x="3444" y="562"/>
                  </a:lnTo>
                  <a:lnTo>
                    <a:pt x="3566" y="660"/>
                  </a:lnTo>
                  <a:lnTo>
                    <a:pt x="3688" y="807"/>
                  </a:lnTo>
                  <a:lnTo>
                    <a:pt x="3762" y="953"/>
                  </a:lnTo>
                  <a:lnTo>
                    <a:pt x="3810" y="1124"/>
                  </a:lnTo>
                  <a:lnTo>
                    <a:pt x="3835" y="1320"/>
                  </a:lnTo>
                  <a:lnTo>
                    <a:pt x="3810" y="1491"/>
                  </a:lnTo>
                  <a:lnTo>
                    <a:pt x="3762" y="1661"/>
                  </a:lnTo>
                  <a:lnTo>
                    <a:pt x="3688" y="1808"/>
                  </a:lnTo>
                  <a:lnTo>
                    <a:pt x="3566" y="1955"/>
                  </a:lnTo>
                  <a:lnTo>
                    <a:pt x="3444" y="2052"/>
                  </a:lnTo>
                  <a:lnTo>
                    <a:pt x="3273" y="2150"/>
                  </a:lnTo>
                  <a:lnTo>
                    <a:pt x="3102" y="2199"/>
                  </a:lnTo>
                  <a:lnTo>
                    <a:pt x="2931" y="2223"/>
                  </a:lnTo>
                  <a:lnTo>
                    <a:pt x="2760" y="2199"/>
                  </a:lnTo>
                  <a:lnTo>
                    <a:pt x="2589" y="2150"/>
                  </a:lnTo>
                  <a:lnTo>
                    <a:pt x="2418" y="2052"/>
                  </a:lnTo>
                  <a:lnTo>
                    <a:pt x="2296" y="1955"/>
                  </a:lnTo>
                  <a:lnTo>
                    <a:pt x="2174" y="1808"/>
                  </a:lnTo>
                  <a:lnTo>
                    <a:pt x="2101" y="1661"/>
                  </a:lnTo>
                  <a:lnTo>
                    <a:pt x="2052" y="1491"/>
                  </a:lnTo>
                  <a:lnTo>
                    <a:pt x="2028" y="1320"/>
                  </a:lnTo>
                  <a:lnTo>
                    <a:pt x="2052" y="1124"/>
                  </a:lnTo>
                  <a:lnTo>
                    <a:pt x="2101" y="953"/>
                  </a:lnTo>
                  <a:lnTo>
                    <a:pt x="2174" y="807"/>
                  </a:lnTo>
                  <a:lnTo>
                    <a:pt x="2296" y="660"/>
                  </a:lnTo>
                  <a:lnTo>
                    <a:pt x="2418" y="562"/>
                  </a:lnTo>
                  <a:lnTo>
                    <a:pt x="2589" y="465"/>
                  </a:lnTo>
                  <a:lnTo>
                    <a:pt x="2760" y="416"/>
                  </a:lnTo>
                  <a:close/>
                  <a:moveTo>
                    <a:pt x="13360" y="416"/>
                  </a:moveTo>
                  <a:lnTo>
                    <a:pt x="13531" y="465"/>
                  </a:lnTo>
                  <a:lnTo>
                    <a:pt x="13702" y="562"/>
                  </a:lnTo>
                  <a:lnTo>
                    <a:pt x="13824" y="660"/>
                  </a:lnTo>
                  <a:lnTo>
                    <a:pt x="13946" y="807"/>
                  </a:lnTo>
                  <a:lnTo>
                    <a:pt x="14019" y="953"/>
                  </a:lnTo>
                  <a:lnTo>
                    <a:pt x="14068" y="1124"/>
                  </a:lnTo>
                  <a:lnTo>
                    <a:pt x="14093" y="1320"/>
                  </a:lnTo>
                  <a:lnTo>
                    <a:pt x="14068" y="1491"/>
                  </a:lnTo>
                  <a:lnTo>
                    <a:pt x="14019" y="1661"/>
                  </a:lnTo>
                  <a:lnTo>
                    <a:pt x="13946" y="1808"/>
                  </a:lnTo>
                  <a:lnTo>
                    <a:pt x="13824" y="1955"/>
                  </a:lnTo>
                  <a:lnTo>
                    <a:pt x="13702" y="2052"/>
                  </a:lnTo>
                  <a:lnTo>
                    <a:pt x="13531" y="2150"/>
                  </a:lnTo>
                  <a:lnTo>
                    <a:pt x="13360" y="2199"/>
                  </a:lnTo>
                  <a:lnTo>
                    <a:pt x="13189" y="2223"/>
                  </a:lnTo>
                  <a:lnTo>
                    <a:pt x="13018" y="2199"/>
                  </a:lnTo>
                  <a:lnTo>
                    <a:pt x="12847" y="2150"/>
                  </a:lnTo>
                  <a:lnTo>
                    <a:pt x="12676" y="2052"/>
                  </a:lnTo>
                  <a:lnTo>
                    <a:pt x="12554" y="1955"/>
                  </a:lnTo>
                  <a:lnTo>
                    <a:pt x="12432" y="1808"/>
                  </a:lnTo>
                  <a:lnTo>
                    <a:pt x="12359" y="1661"/>
                  </a:lnTo>
                  <a:lnTo>
                    <a:pt x="12310" y="1491"/>
                  </a:lnTo>
                  <a:lnTo>
                    <a:pt x="12285" y="1320"/>
                  </a:lnTo>
                  <a:lnTo>
                    <a:pt x="12310" y="1124"/>
                  </a:lnTo>
                  <a:lnTo>
                    <a:pt x="12359" y="953"/>
                  </a:lnTo>
                  <a:lnTo>
                    <a:pt x="12432" y="807"/>
                  </a:lnTo>
                  <a:lnTo>
                    <a:pt x="12554" y="660"/>
                  </a:lnTo>
                  <a:lnTo>
                    <a:pt x="12676" y="562"/>
                  </a:lnTo>
                  <a:lnTo>
                    <a:pt x="12847" y="465"/>
                  </a:lnTo>
                  <a:lnTo>
                    <a:pt x="13018" y="416"/>
                  </a:lnTo>
                  <a:close/>
                  <a:moveTo>
                    <a:pt x="0" y="1"/>
                  </a:moveTo>
                  <a:lnTo>
                    <a:pt x="0" y="2687"/>
                  </a:lnTo>
                  <a:lnTo>
                    <a:pt x="16120" y="2687"/>
                  </a:lnTo>
                  <a:lnTo>
                    <a:pt x="161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87;p38"/>
            <p:cNvSpPr/>
            <p:nvPr/>
          </p:nvSpPr>
          <p:spPr>
            <a:xfrm>
              <a:off x="5983625" y="664900"/>
              <a:ext cx="403000" cy="31775"/>
            </a:xfrm>
            <a:custGeom>
              <a:avLst/>
              <a:gdLst/>
              <a:ahLst/>
              <a:cxnLst/>
              <a:rect l="l" t="t" r="r" b="b"/>
              <a:pathLst>
                <a:path w="16120" h="1271" extrusionOk="0">
                  <a:moveTo>
                    <a:pt x="0" y="1"/>
                  </a:moveTo>
                  <a:lnTo>
                    <a:pt x="0" y="489"/>
                  </a:lnTo>
                  <a:lnTo>
                    <a:pt x="25" y="660"/>
                  </a:lnTo>
                  <a:lnTo>
                    <a:pt x="74" y="807"/>
                  </a:lnTo>
                  <a:lnTo>
                    <a:pt x="147" y="929"/>
                  </a:lnTo>
                  <a:lnTo>
                    <a:pt x="220" y="1051"/>
                  </a:lnTo>
                  <a:lnTo>
                    <a:pt x="342" y="1149"/>
                  </a:lnTo>
                  <a:lnTo>
                    <a:pt x="489" y="1222"/>
                  </a:lnTo>
                  <a:lnTo>
                    <a:pt x="635" y="1271"/>
                  </a:lnTo>
                  <a:lnTo>
                    <a:pt x="15485" y="1271"/>
                  </a:lnTo>
                  <a:lnTo>
                    <a:pt x="15631" y="1222"/>
                  </a:lnTo>
                  <a:lnTo>
                    <a:pt x="15778" y="1149"/>
                  </a:lnTo>
                  <a:lnTo>
                    <a:pt x="15900" y="1051"/>
                  </a:lnTo>
                  <a:lnTo>
                    <a:pt x="15973" y="929"/>
                  </a:lnTo>
                  <a:lnTo>
                    <a:pt x="16046" y="807"/>
                  </a:lnTo>
                  <a:lnTo>
                    <a:pt x="16095" y="660"/>
                  </a:lnTo>
                  <a:lnTo>
                    <a:pt x="16120" y="489"/>
                  </a:lnTo>
                  <a:lnTo>
                    <a:pt x="16120" y="1"/>
                  </a:lnTo>
                  <a:lnTo>
                    <a:pt x="16095" y="172"/>
                  </a:lnTo>
                  <a:lnTo>
                    <a:pt x="16046" y="318"/>
                  </a:lnTo>
                  <a:lnTo>
                    <a:pt x="15973" y="440"/>
                  </a:lnTo>
                  <a:lnTo>
                    <a:pt x="15900" y="562"/>
                  </a:lnTo>
                  <a:lnTo>
                    <a:pt x="15778" y="660"/>
                  </a:lnTo>
                  <a:lnTo>
                    <a:pt x="15631" y="733"/>
                  </a:lnTo>
                  <a:lnTo>
                    <a:pt x="15485" y="782"/>
                  </a:lnTo>
                  <a:lnTo>
                    <a:pt x="635" y="782"/>
                  </a:lnTo>
                  <a:lnTo>
                    <a:pt x="489" y="733"/>
                  </a:lnTo>
                  <a:lnTo>
                    <a:pt x="342" y="660"/>
                  </a:lnTo>
                  <a:lnTo>
                    <a:pt x="220" y="562"/>
                  </a:lnTo>
                  <a:lnTo>
                    <a:pt x="147" y="440"/>
                  </a:lnTo>
                  <a:lnTo>
                    <a:pt x="74" y="318"/>
                  </a:lnTo>
                  <a:lnTo>
                    <a:pt x="25" y="1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88;p38"/>
            <p:cNvSpPr/>
            <p:nvPr/>
          </p:nvSpPr>
          <p:spPr>
            <a:xfrm>
              <a:off x="6041025" y="3016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3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3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79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79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89;p38"/>
            <p:cNvSpPr/>
            <p:nvPr/>
          </p:nvSpPr>
          <p:spPr>
            <a:xfrm>
              <a:off x="6297450" y="3016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90;p38"/>
            <p:cNvSpPr/>
            <p:nvPr/>
          </p:nvSpPr>
          <p:spPr>
            <a:xfrm>
              <a:off x="60972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7" y="2150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1;p38"/>
            <p:cNvSpPr/>
            <p:nvPr/>
          </p:nvSpPr>
          <p:spPr>
            <a:xfrm>
              <a:off x="60972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2;p38"/>
            <p:cNvSpPr/>
            <p:nvPr/>
          </p:nvSpPr>
          <p:spPr>
            <a:xfrm>
              <a:off x="60972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3;p38"/>
            <p:cNvSpPr/>
            <p:nvPr/>
          </p:nvSpPr>
          <p:spPr>
            <a:xfrm>
              <a:off x="6160075" y="575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4;p38"/>
            <p:cNvSpPr/>
            <p:nvPr/>
          </p:nvSpPr>
          <p:spPr>
            <a:xfrm>
              <a:off x="60343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5;p38"/>
            <p:cNvSpPr/>
            <p:nvPr/>
          </p:nvSpPr>
          <p:spPr>
            <a:xfrm>
              <a:off x="60343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6;p38"/>
            <p:cNvSpPr/>
            <p:nvPr/>
          </p:nvSpPr>
          <p:spPr>
            <a:xfrm>
              <a:off x="60343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7;p38"/>
            <p:cNvSpPr/>
            <p:nvPr/>
          </p:nvSpPr>
          <p:spPr>
            <a:xfrm>
              <a:off x="6160075" y="509200"/>
              <a:ext cx="50100" cy="53775"/>
            </a:xfrm>
            <a:custGeom>
              <a:avLst/>
              <a:gdLst/>
              <a:ahLst/>
              <a:cxnLst/>
              <a:rect l="l" t="t" r="r" b="b"/>
              <a:pathLst>
                <a:path w="2004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03" y="2150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8;p38"/>
            <p:cNvSpPr/>
            <p:nvPr/>
          </p:nvSpPr>
          <p:spPr>
            <a:xfrm>
              <a:off x="5983625" y="399300"/>
              <a:ext cx="403000" cy="272950"/>
            </a:xfrm>
            <a:custGeom>
              <a:avLst/>
              <a:gdLst/>
              <a:ahLst/>
              <a:cxnLst/>
              <a:rect l="l" t="t" r="r" b="b"/>
              <a:pathLst>
                <a:path w="16120" h="10918" extrusionOk="0">
                  <a:moveTo>
                    <a:pt x="14434" y="1466"/>
                  </a:moveTo>
                  <a:lnTo>
                    <a:pt x="14508" y="1515"/>
                  </a:lnTo>
                  <a:lnTo>
                    <a:pt x="14557" y="1613"/>
                  </a:lnTo>
                  <a:lnTo>
                    <a:pt x="14581" y="1710"/>
                  </a:lnTo>
                  <a:lnTo>
                    <a:pt x="14581" y="9233"/>
                  </a:lnTo>
                  <a:lnTo>
                    <a:pt x="14557" y="9330"/>
                  </a:lnTo>
                  <a:lnTo>
                    <a:pt x="14508" y="9404"/>
                  </a:lnTo>
                  <a:lnTo>
                    <a:pt x="14434" y="9452"/>
                  </a:lnTo>
                  <a:lnTo>
                    <a:pt x="14337" y="9477"/>
                  </a:lnTo>
                  <a:lnTo>
                    <a:pt x="1783" y="9477"/>
                  </a:lnTo>
                  <a:lnTo>
                    <a:pt x="1686" y="9452"/>
                  </a:lnTo>
                  <a:lnTo>
                    <a:pt x="1612" y="9404"/>
                  </a:lnTo>
                  <a:lnTo>
                    <a:pt x="1564" y="9330"/>
                  </a:lnTo>
                  <a:lnTo>
                    <a:pt x="1539" y="9233"/>
                  </a:lnTo>
                  <a:lnTo>
                    <a:pt x="1539" y="1710"/>
                  </a:lnTo>
                  <a:lnTo>
                    <a:pt x="1564" y="1613"/>
                  </a:lnTo>
                  <a:lnTo>
                    <a:pt x="1612" y="1515"/>
                  </a:lnTo>
                  <a:lnTo>
                    <a:pt x="1686" y="1466"/>
                  </a:lnTo>
                  <a:close/>
                  <a:moveTo>
                    <a:pt x="0" y="1"/>
                  </a:moveTo>
                  <a:lnTo>
                    <a:pt x="0" y="10332"/>
                  </a:lnTo>
                  <a:lnTo>
                    <a:pt x="25" y="10429"/>
                  </a:lnTo>
                  <a:lnTo>
                    <a:pt x="74" y="10527"/>
                  </a:lnTo>
                  <a:lnTo>
                    <a:pt x="147" y="10625"/>
                  </a:lnTo>
                  <a:lnTo>
                    <a:pt x="220" y="10722"/>
                  </a:lnTo>
                  <a:lnTo>
                    <a:pt x="342" y="10796"/>
                  </a:lnTo>
                  <a:lnTo>
                    <a:pt x="489" y="10869"/>
                  </a:lnTo>
                  <a:lnTo>
                    <a:pt x="635" y="10918"/>
                  </a:lnTo>
                  <a:lnTo>
                    <a:pt x="15485" y="10918"/>
                  </a:lnTo>
                  <a:lnTo>
                    <a:pt x="15631" y="10869"/>
                  </a:lnTo>
                  <a:lnTo>
                    <a:pt x="15778" y="10796"/>
                  </a:lnTo>
                  <a:lnTo>
                    <a:pt x="15900" y="10698"/>
                  </a:lnTo>
                  <a:lnTo>
                    <a:pt x="15973" y="10576"/>
                  </a:lnTo>
                  <a:lnTo>
                    <a:pt x="16046" y="10454"/>
                  </a:lnTo>
                  <a:lnTo>
                    <a:pt x="16095" y="10307"/>
                  </a:lnTo>
                  <a:lnTo>
                    <a:pt x="16120" y="10136"/>
                  </a:lnTo>
                  <a:lnTo>
                    <a:pt x="161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9;p38"/>
            <p:cNvSpPr/>
            <p:nvPr/>
          </p:nvSpPr>
          <p:spPr>
            <a:xfrm>
              <a:off x="62852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00;p38"/>
            <p:cNvSpPr/>
            <p:nvPr/>
          </p:nvSpPr>
          <p:spPr>
            <a:xfrm>
              <a:off x="62852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01;p38"/>
            <p:cNvSpPr/>
            <p:nvPr/>
          </p:nvSpPr>
          <p:spPr>
            <a:xfrm>
              <a:off x="62852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02;p38"/>
            <p:cNvSpPr/>
            <p:nvPr/>
          </p:nvSpPr>
          <p:spPr>
            <a:xfrm>
              <a:off x="62223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03;p38"/>
            <p:cNvSpPr/>
            <p:nvPr/>
          </p:nvSpPr>
          <p:spPr>
            <a:xfrm>
              <a:off x="6160075" y="448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04;p38"/>
            <p:cNvSpPr/>
            <p:nvPr/>
          </p:nvSpPr>
          <p:spPr>
            <a:xfrm>
              <a:off x="62223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05;p38"/>
            <p:cNvSpPr/>
            <p:nvPr/>
          </p:nvSpPr>
          <p:spPr>
            <a:xfrm>
              <a:off x="62223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576;p38"/>
          <p:cNvSpPr/>
          <p:nvPr/>
        </p:nvSpPr>
        <p:spPr>
          <a:xfrm>
            <a:off x="1132903" y="2026356"/>
            <a:ext cx="339959" cy="297093"/>
          </a:xfrm>
          <a:custGeom>
            <a:avLst/>
            <a:gdLst/>
            <a:ahLst/>
            <a:cxnLst/>
            <a:rect l="l" t="t" r="r" b="b"/>
            <a:pathLst>
              <a:path w="16266" h="14215" extrusionOk="0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507;p38"/>
          <p:cNvGrpSpPr/>
          <p:nvPr/>
        </p:nvGrpSpPr>
        <p:grpSpPr>
          <a:xfrm>
            <a:off x="6395869" y="2039850"/>
            <a:ext cx="386943" cy="372647"/>
            <a:chOff x="2583325" y="2972875"/>
            <a:chExt cx="462850" cy="445750"/>
          </a:xfrm>
        </p:grpSpPr>
        <p:sp>
          <p:nvSpPr>
            <p:cNvPr id="75" name="Google Shape;508;p38"/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9;p38"/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84958" y="1653309"/>
            <a:ext cx="7578744" cy="5034664"/>
          </a:xfrm>
        </p:spPr>
        <p:txBody>
          <a:bodyPr/>
          <a:lstStyle/>
          <a:p>
            <a:pPr marL="0" lvl="0" indent="0">
              <a:buNone/>
            </a:pPr>
            <a:r>
              <a:rPr lang="tr-TR" sz="3000" dirty="0" smtClean="0">
                <a:solidFill>
                  <a:srgbClr val="F20253"/>
                </a:solidFill>
                <a:latin typeface="Raleway" panose="020B0604020202020204" charset="-94"/>
              </a:rPr>
              <a:t>Nelere dikkat edilmeli?</a:t>
            </a:r>
          </a:p>
          <a:p>
            <a:pPr marL="0" lvl="0" indent="0">
              <a:buNone/>
            </a:pPr>
            <a:endParaRPr lang="tr-TR" sz="2000" b="1" dirty="0" smtClean="0">
              <a:solidFill>
                <a:srgbClr val="F20253"/>
              </a:solidFill>
              <a:latin typeface="Raleway" panose="020B0604020202020204" charset="-94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tr-TR" sz="2000" dirty="0">
                <a:latin typeface="Raleway" panose="020B0604020202020204" charset="-94"/>
              </a:rPr>
              <a:t>Dergi içerik ve süreçlerinin şeffaflığı/erişilebilirliği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tr-TR" sz="2000" dirty="0">
                <a:latin typeface="Raleway" panose="020B0604020202020204" charset="-94"/>
              </a:rPr>
              <a:t>Etik kurul onay formu istenmesi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tr-TR" sz="2000" dirty="0">
                <a:latin typeface="Raleway" panose="020B0604020202020204" charset="-94"/>
              </a:rPr>
              <a:t>İntihal/benzerlik kontrolü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tr-TR" sz="2000" dirty="0" err="1">
                <a:latin typeface="Raleway" panose="020B0604020202020204" charset="-94"/>
              </a:rPr>
              <a:t>Tekrarlanabilirlik</a:t>
            </a:r>
            <a:r>
              <a:rPr lang="tr-TR" sz="2000" dirty="0">
                <a:latin typeface="Raleway" panose="020B0604020202020204" charset="-94"/>
              </a:rPr>
              <a:t> (Araştırma verilerinin paylaşımı)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tr-TR" sz="2000" dirty="0">
                <a:latin typeface="Raleway" panose="020B0604020202020204" charset="-94"/>
              </a:rPr>
              <a:t>Hakem değerlendirme sonuçları</a:t>
            </a:r>
          </a:p>
          <a:p>
            <a:pPr marL="139700" lvl="0" indent="0">
              <a:buClr>
                <a:schemeClr val="dk1"/>
              </a:buClr>
              <a:buSzPts val="1100"/>
              <a:buNone/>
            </a:pPr>
            <a:endParaRPr lang="tr-TR" sz="2000" dirty="0">
              <a:latin typeface="Raleway" panose="020B0604020202020204" charset="-94"/>
            </a:endParaRPr>
          </a:p>
          <a:p>
            <a:pPr marL="0" lvl="0" indent="0">
              <a:buNone/>
            </a:pPr>
            <a:endParaRPr lang="tr-TR" sz="2000" dirty="0">
              <a:solidFill>
                <a:srgbClr val="F20253"/>
              </a:solidFill>
              <a:latin typeface="Raleway" panose="020B060402020202020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9549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9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grpSp>
        <p:nvGrpSpPr>
          <p:cNvPr id="41" name="Google Shape;617;p38"/>
          <p:cNvGrpSpPr/>
          <p:nvPr/>
        </p:nvGrpSpPr>
        <p:grpSpPr>
          <a:xfrm>
            <a:off x="3728728" y="4370490"/>
            <a:ext cx="451252" cy="432860"/>
            <a:chOff x="5241175" y="4959100"/>
            <a:chExt cx="539775" cy="517775"/>
          </a:xfrm>
        </p:grpSpPr>
        <p:sp>
          <p:nvSpPr>
            <p:cNvPr id="42" name="Google Shape;618;p3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19;p3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20;p3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21;p3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22;p3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23;p3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09;p38"/>
          <p:cNvGrpSpPr/>
          <p:nvPr/>
        </p:nvGrpSpPr>
        <p:grpSpPr>
          <a:xfrm>
            <a:off x="3801076" y="2001182"/>
            <a:ext cx="347107" cy="420111"/>
            <a:chOff x="584925" y="922575"/>
            <a:chExt cx="415200" cy="502525"/>
          </a:xfrm>
        </p:grpSpPr>
        <p:sp>
          <p:nvSpPr>
            <p:cNvPr id="49" name="Google Shape;410;p38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1;p38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12;p38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385;p38"/>
          <p:cNvGrpSpPr/>
          <p:nvPr/>
        </p:nvGrpSpPr>
        <p:grpSpPr>
          <a:xfrm>
            <a:off x="1155371" y="4394685"/>
            <a:ext cx="336908" cy="330262"/>
            <a:chOff x="5983625" y="301625"/>
            <a:chExt cx="403000" cy="395050"/>
          </a:xfrm>
        </p:grpSpPr>
        <p:sp>
          <p:nvSpPr>
            <p:cNvPr id="53" name="Google Shape;386;p38"/>
            <p:cNvSpPr/>
            <p:nvPr/>
          </p:nvSpPr>
          <p:spPr>
            <a:xfrm>
              <a:off x="5983625" y="319925"/>
              <a:ext cx="403000" cy="67200"/>
            </a:xfrm>
            <a:custGeom>
              <a:avLst/>
              <a:gdLst/>
              <a:ahLst/>
              <a:cxnLst/>
              <a:rect l="l" t="t" r="r" b="b"/>
              <a:pathLst>
                <a:path w="16120" h="2688" extrusionOk="0">
                  <a:moveTo>
                    <a:pt x="3102" y="416"/>
                  </a:moveTo>
                  <a:lnTo>
                    <a:pt x="3273" y="465"/>
                  </a:lnTo>
                  <a:lnTo>
                    <a:pt x="3444" y="562"/>
                  </a:lnTo>
                  <a:lnTo>
                    <a:pt x="3566" y="660"/>
                  </a:lnTo>
                  <a:lnTo>
                    <a:pt x="3688" y="807"/>
                  </a:lnTo>
                  <a:lnTo>
                    <a:pt x="3762" y="953"/>
                  </a:lnTo>
                  <a:lnTo>
                    <a:pt x="3810" y="1124"/>
                  </a:lnTo>
                  <a:lnTo>
                    <a:pt x="3835" y="1320"/>
                  </a:lnTo>
                  <a:lnTo>
                    <a:pt x="3810" y="1491"/>
                  </a:lnTo>
                  <a:lnTo>
                    <a:pt x="3762" y="1661"/>
                  </a:lnTo>
                  <a:lnTo>
                    <a:pt x="3688" y="1808"/>
                  </a:lnTo>
                  <a:lnTo>
                    <a:pt x="3566" y="1955"/>
                  </a:lnTo>
                  <a:lnTo>
                    <a:pt x="3444" y="2052"/>
                  </a:lnTo>
                  <a:lnTo>
                    <a:pt x="3273" y="2150"/>
                  </a:lnTo>
                  <a:lnTo>
                    <a:pt x="3102" y="2199"/>
                  </a:lnTo>
                  <a:lnTo>
                    <a:pt x="2931" y="2223"/>
                  </a:lnTo>
                  <a:lnTo>
                    <a:pt x="2760" y="2199"/>
                  </a:lnTo>
                  <a:lnTo>
                    <a:pt x="2589" y="2150"/>
                  </a:lnTo>
                  <a:lnTo>
                    <a:pt x="2418" y="2052"/>
                  </a:lnTo>
                  <a:lnTo>
                    <a:pt x="2296" y="1955"/>
                  </a:lnTo>
                  <a:lnTo>
                    <a:pt x="2174" y="1808"/>
                  </a:lnTo>
                  <a:lnTo>
                    <a:pt x="2101" y="1661"/>
                  </a:lnTo>
                  <a:lnTo>
                    <a:pt x="2052" y="1491"/>
                  </a:lnTo>
                  <a:lnTo>
                    <a:pt x="2028" y="1320"/>
                  </a:lnTo>
                  <a:lnTo>
                    <a:pt x="2052" y="1124"/>
                  </a:lnTo>
                  <a:lnTo>
                    <a:pt x="2101" y="953"/>
                  </a:lnTo>
                  <a:lnTo>
                    <a:pt x="2174" y="807"/>
                  </a:lnTo>
                  <a:lnTo>
                    <a:pt x="2296" y="660"/>
                  </a:lnTo>
                  <a:lnTo>
                    <a:pt x="2418" y="562"/>
                  </a:lnTo>
                  <a:lnTo>
                    <a:pt x="2589" y="465"/>
                  </a:lnTo>
                  <a:lnTo>
                    <a:pt x="2760" y="416"/>
                  </a:lnTo>
                  <a:close/>
                  <a:moveTo>
                    <a:pt x="13360" y="416"/>
                  </a:moveTo>
                  <a:lnTo>
                    <a:pt x="13531" y="465"/>
                  </a:lnTo>
                  <a:lnTo>
                    <a:pt x="13702" y="562"/>
                  </a:lnTo>
                  <a:lnTo>
                    <a:pt x="13824" y="660"/>
                  </a:lnTo>
                  <a:lnTo>
                    <a:pt x="13946" y="807"/>
                  </a:lnTo>
                  <a:lnTo>
                    <a:pt x="14019" y="953"/>
                  </a:lnTo>
                  <a:lnTo>
                    <a:pt x="14068" y="1124"/>
                  </a:lnTo>
                  <a:lnTo>
                    <a:pt x="14093" y="1320"/>
                  </a:lnTo>
                  <a:lnTo>
                    <a:pt x="14068" y="1491"/>
                  </a:lnTo>
                  <a:lnTo>
                    <a:pt x="14019" y="1661"/>
                  </a:lnTo>
                  <a:lnTo>
                    <a:pt x="13946" y="1808"/>
                  </a:lnTo>
                  <a:lnTo>
                    <a:pt x="13824" y="1955"/>
                  </a:lnTo>
                  <a:lnTo>
                    <a:pt x="13702" y="2052"/>
                  </a:lnTo>
                  <a:lnTo>
                    <a:pt x="13531" y="2150"/>
                  </a:lnTo>
                  <a:lnTo>
                    <a:pt x="13360" y="2199"/>
                  </a:lnTo>
                  <a:lnTo>
                    <a:pt x="13189" y="2223"/>
                  </a:lnTo>
                  <a:lnTo>
                    <a:pt x="13018" y="2199"/>
                  </a:lnTo>
                  <a:lnTo>
                    <a:pt x="12847" y="2150"/>
                  </a:lnTo>
                  <a:lnTo>
                    <a:pt x="12676" y="2052"/>
                  </a:lnTo>
                  <a:lnTo>
                    <a:pt x="12554" y="1955"/>
                  </a:lnTo>
                  <a:lnTo>
                    <a:pt x="12432" y="1808"/>
                  </a:lnTo>
                  <a:lnTo>
                    <a:pt x="12359" y="1661"/>
                  </a:lnTo>
                  <a:lnTo>
                    <a:pt x="12310" y="1491"/>
                  </a:lnTo>
                  <a:lnTo>
                    <a:pt x="12285" y="1320"/>
                  </a:lnTo>
                  <a:lnTo>
                    <a:pt x="12310" y="1124"/>
                  </a:lnTo>
                  <a:lnTo>
                    <a:pt x="12359" y="953"/>
                  </a:lnTo>
                  <a:lnTo>
                    <a:pt x="12432" y="807"/>
                  </a:lnTo>
                  <a:lnTo>
                    <a:pt x="12554" y="660"/>
                  </a:lnTo>
                  <a:lnTo>
                    <a:pt x="12676" y="562"/>
                  </a:lnTo>
                  <a:lnTo>
                    <a:pt x="12847" y="465"/>
                  </a:lnTo>
                  <a:lnTo>
                    <a:pt x="13018" y="416"/>
                  </a:lnTo>
                  <a:close/>
                  <a:moveTo>
                    <a:pt x="0" y="1"/>
                  </a:moveTo>
                  <a:lnTo>
                    <a:pt x="0" y="2687"/>
                  </a:lnTo>
                  <a:lnTo>
                    <a:pt x="16120" y="2687"/>
                  </a:lnTo>
                  <a:lnTo>
                    <a:pt x="161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87;p38"/>
            <p:cNvSpPr/>
            <p:nvPr/>
          </p:nvSpPr>
          <p:spPr>
            <a:xfrm>
              <a:off x="5983625" y="664900"/>
              <a:ext cx="403000" cy="31775"/>
            </a:xfrm>
            <a:custGeom>
              <a:avLst/>
              <a:gdLst/>
              <a:ahLst/>
              <a:cxnLst/>
              <a:rect l="l" t="t" r="r" b="b"/>
              <a:pathLst>
                <a:path w="16120" h="1271" extrusionOk="0">
                  <a:moveTo>
                    <a:pt x="0" y="1"/>
                  </a:moveTo>
                  <a:lnTo>
                    <a:pt x="0" y="489"/>
                  </a:lnTo>
                  <a:lnTo>
                    <a:pt x="25" y="660"/>
                  </a:lnTo>
                  <a:lnTo>
                    <a:pt x="74" y="807"/>
                  </a:lnTo>
                  <a:lnTo>
                    <a:pt x="147" y="929"/>
                  </a:lnTo>
                  <a:lnTo>
                    <a:pt x="220" y="1051"/>
                  </a:lnTo>
                  <a:lnTo>
                    <a:pt x="342" y="1149"/>
                  </a:lnTo>
                  <a:lnTo>
                    <a:pt x="489" y="1222"/>
                  </a:lnTo>
                  <a:lnTo>
                    <a:pt x="635" y="1271"/>
                  </a:lnTo>
                  <a:lnTo>
                    <a:pt x="15485" y="1271"/>
                  </a:lnTo>
                  <a:lnTo>
                    <a:pt x="15631" y="1222"/>
                  </a:lnTo>
                  <a:lnTo>
                    <a:pt x="15778" y="1149"/>
                  </a:lnTo>
                  <a:lnTo>
                    <a:pt x="15900" y="1051"/>
                  </a:lnTo>
                  <a:lnTo>
                    <a:pt x="15973" y="929"/>
                  </a:lnTo>
                  <a:lnTo>
                    <a:pt x="16046" y="807"/>
                  </a:lnTo>
                  <a:lnTo>
                    <a:pt x="16095" y="660"/>
                  </a:lnTo>
                  <a:lnTo>
                    <a:pt x="16120" y="489"/>
                  </a:lnTo>
                  <a:lnTo>
                    <a:pt x="16120" y="1"/>
                  </a:lnTo>
                  <a:lnTo>
                    <a:pt x="16095" y="172"/>
                  </a:lnTo>
                  <a:lnTo>
                    <a:pt x="16046" y="318"/>
                  </a:lnTo>
                  <a:lnTo>
                    <a:pt x="15973" y="440"/>
                  </a:lnTo>
                  <a:lnTo>
                    <a:pt x="15900" y="562"/>
                  </a:lnTo>
                  <a:lnTo>
                    <a:pt x="15778" y="660"/>
                  </a:lnTo>
                  <a:lnTo>
                    <a:pt x="15631" y="733"/>
                  </a:lnTo>
                  <a:lnTo>
                    <a:pt x="15485" y="782"/>
                  </a:lnTo>
                  <a:lnTo>
                    <a:pt x="635" y="782"/>
                  </a:lnTo>
                  <a:lnTo>
                    <a:pt x="489" y="733"/>
                  </a:lnTo>
                  <a:lnTo>
                    <a:pt x="342" y="660"/>
                  </a:lnTo>
                  <a:lnTo>
                    <a:pt x="220" y="562"/>
                  </a:lnTo>
                  <a:lnTo>
                    <a:pt x="147" y="440"/>
                  </a:lnTo>
                  <a:lnTo>
                    <a:pt x="74" y="318"/>
                  </a:lnTo>
                  <a:lnTo>
                    <a:pt x="25" y="1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88;p38"/>
            <p:cNvSpPr/>
            <p:nvPr/>
          </p:nvSpPr>
          <p:spPr>
            <a:xfrm>
              <a:off x="6041025" y="3016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3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3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79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79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89;p38"/>
            <p:cNvSpPr/>
            <p:nvPr/>
          </p:nvSpPr>
          <p:spPr>
            <a:xfrm>
              <a:off x="6297450" y="3016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90;p38"/>
            <p:cNvSpPr/>
            <p:nvPr/>
          </p:nvSpPr>
          <p:spPr>
            <a:xfrm>
              <a:off x="60972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7" y="2150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1;p38"/>
            <p:cNvSpPr/>
            <p:nvPr/>
          </p:nvSpPr>
          <p:spPr>
            <a:xfrm>
              <a:off x="60972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2;p38"/>
            <p:cNvSpPr/>
            <p:nvPr/>
          </p:nvSpPr>
          <p:spPr>
            <a:xfrm>
              <a:off x="60972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3;p38"/>
            <p:cNvSpPr/>
            <p:nvPr/>
          </p:nvSpPr>
          <p:spPr>
            <a:xfrm>
              <a:off x="6160075" y="575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4;p38"/>
            <p:cNvSpPr/>
            <p:nvPr/>
          </p:nvSpPr>
          <p:spPr>
            <a:xfrm>
              <a:off x="60343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5;p38"/>
            <p:cNvSpPr/>
            <p:nvPr/>
          </p:nvSpPr>
          <p:spPr>
            <a:xfrm>
              <a:off x="60343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6;p38"/>
            <p:cNvSpPr/>
            <p:nvPr/>
          </p:nvSpPr>
          <p:spPr>
            <a:xfrm>
              <a:off x="60343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7;p38"/>
            <p:cNvSpPr/>
            <p:nvPr/>
          </p:nvSpPr>
          <p:spPr>
            <a:xfrm>
              <a:off x="6160075" y="509200"/>
              <a:ext cx="50100" cy="53775"/>
            </a:xfrm>
            <a:custGeom>
              <a:avLst/>
              <a:gdLst/>
              <a:ahLst/>
              <a:cxnLst/>
              <a:rect l="l" t="t" r="r" b="b"/>
              <a:pathLst>
                <a:path w="2004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03" y="2150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8;p38"/>
            <p:cNvSpPr/>
            <p:nvPr/>
          </p:nvSpPr>
          <p:spPr>
            <a:xfrm>
              <a:off x="5983625" y="399300"/>
              <a:ext cx="403000" cy="272950"/>
            </a:xfrm>
            <a:custGeom>
              <a:avLst/>
              <a:gdLst/>
              <a:ahLst/>
              <a:cxnLst/>
              <a:rect l="l" t="t" r="r" b="b"/>
              <a:pathLst>
                <a:path w="16120" h="10918" extrusionOk="0">
                  <a:moveTo>
                    <a:pt x="14434" y="1466"/>
                  </a:moveTo>
                  <a:lnTo>
                    <a:pt x="14508" y="1515"/>
                  </a:lnTo>
                  <a:lnTo>
                    <a:pt x="14557" y="1613"/>
                  </a:lnTo>
                  <a:lnTo>
                    <a:pt x="14581" y="1710"/>
                  </a:lnTo>
                  <a:lnTo>
                    <a:pt x="14581" y="9233"/>
                  </a:lnTo>
                  <a:lnTo>
                    <a:pt x="14557" y="9330"/>
                  </a:lnTo>
                  <a:lnTo>
                    <a:pt x="14508" y="9404"/>
                  </a:lnTo>
                  <a:lnTo>
                    <a:pt x="14434" y="9452"/>
                  </a:lnTo>
                  <a:lnTo>
                    <a:pt x="14337" y="9477"/>
                  </a:lnTo>
                  <a:lnTo>
                    <a:pt x="1783" y="9477"/>
                  </a:lnTo>
                  <a:lnTo>
                    <a:pt x="1686" y="9452"/>
                  </a:lnTo>
                  <a:lnTo>
                    <a:pt x="1612" y="9404"/>
                  </a:lnTo>
                  <a:lnTo>
                    <a:pt x="1564" y="9330"/>
                  </a:lnTo>
                  <a:lnTo>
                    <a:pt x="1539" y="9233"/>
                  </a:lnTo>
                  <a:lnTo>
                    <a:pt x="1539" y="1710"/>
                  </a:lnTo>
                  <a:lnTo>
                    <a:pt x="1564" y="1613"/>
                  </a:lnTo>
                  <a:lnTo>
                    <a:pt x="1612" y="1515"/>
                  </a:lnTo>
                  <a:lnTo>
                    <a:pt x="1686" y="1466"/>
                  </a:lnTo>
                  <a:close/>
                  <a:moveTo>
                    <a:pt x="0" y="1"/>
                  </a:moveTo>
                  <a:lnTo>
                    <a:pt x="0" y="10332"/>
                  </a:lnTo>
                  <a:lnTo>
                    <a:pt x="25" y="10429"/>
                  </a:lnTo>
                  <a:lnTo>
                    <a:pt x="74" y="10527"/>
                  </a:lnTo>
                  <a:lnTo>
                    <a:pt x="147" y="10625"/>
                  </a:lnTo>
                  <a:lnTo>
                    <a:pt x="220" y="10722"/>
                  </a:lnTo>
                  <a:lnTo>
                    <a:pt x="342" y="10796"/>
                  </a:lnTo>
                  <a:lnTo>
                    <a:pt x="489" y="10869"/>
                  </a:lnTo>
                  <a:lnTo>
                    <a:pt x="635" y="10918"/>
                  </a:lnTo>
                  <a:lnTo>
                    <a:pt x="15485" y="10918"/>
                  </a:lnTo>
                  <a:lnTo>
                    <a:pt x="15631" y="10869"/>
                  </a:lnTo>
                  <a:lnTo>
                    <a:pt x="15778" y="10796"/>
                  </a:lnTo>
                  <a:lnTo>
                    <a:pt x="15900" y="10698"/>
                  </a:lnTo>
                  <a:lnTo>
                    <a:pt x="15973" y="10576"/>
                  </a:lnTo>
                  <a:lnTo>
                    <a:pt x="16046" y="10454"/>
                  </a:lnTo>
                  <a:lnTo>
                    <a:pt x="16095" y="10307"/>
                  </a:lnTo>
                  <a:lnTo>
                    <a:pt x="16120" y="10136"/>
                  </a:lnTo>
                  <a:lnTo>
                    <a:pt x="161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9;p38"/>
            <p:cNvSpPr/>
            <p:nvPr/>
          </p:nvSpPr>
          <p:spPr>
            <a:xfrm>
              <a:off x="62852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00;p38"/>
            <p:cNvSpPr/>
            <p:nvPr/>
          </p:nvSpPr>
          <p:spPr>
            <a:xfrm>
              <a:off x="62852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01;p38"/>
            <p:cNvSpPr/>
            <p:nvPr/>
          </p:nvSpPr>
          <p:spPr>
            <a:xfrm>
              <a:off x="62852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02;p38"/>
            <p:cNvSpPr/>
            <p:nvPr/>
          </p:nvSpPr>
          <p:spPr>
            <a:xfrm>
              <a:off x="62223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03;p38"/>
            <p:cNvSpPr/>
            <p:nvPr/>
          </p:nvSpPr>
          <p:spPr>
            <a:xfrm>
              <a:off x="6160075" y="448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04;p38"/>
            <p:cNvSpPr/>
            <p:nvPr/>
          </p:nvSpPr>
          <p:spPr>
            <a:xfrm>
              <a:off x="62223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05;p38"/>
            <p:cNvSpPr/>
            <p:nvPr/>
          </p:nvSpPr>
          <p:spPr>
            <a:xfrm>
              <a:off x="62223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576;p38"/>
          <p:cNvSpPr/>
          <p:nvPr/>
        </p:nvSpPr>
        <p:spPr>
          <a:xfrm>
            <a:off x="1132903" y="2026356"/>
            <a:ext cx="339959" cy="297093"/>
          </a:xfrm>
          <a:custGeom>
            <a:avLst/>
            <a:gdLst/>
            <a:ahLst/>
            <a:cxnLst/>
            <a:rect l="l" t="t" r="r" b="b"/>
            <a:pathLst>
              <a:path w="16266" h="14215" extrusionOk="0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507;p38"/>
          <p:cNvGrpSpPr/>
          <p:nvPr/>
        </p:nvGrpSpPr>
        <p:grpSpPr>
          <a:xfrm>
            <a:off x="6395869" y="2039850"/>
            <a:ext cx="386943" cy="372647"/>
            <a:chOff x="2583325" y="2972875"/>
            <a:chExt cx="462850" cy="445750"/>
          </a:xfrm>
        </p:grpSpPr>
        <p:sp>
          <p:nvSpPr>
            <p:cNvPr id="75" name="Google Shape;508;p38"/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9;p38"/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62265" y="5181963"/>
            <a:ext cx="7578744" cy="730754"/>
          </a:xfrm>
        </p:spPr>
        <p:txBody>
          <a:bodyPr/>
          <a:lstStyle/>
          <a:p>
            <a:pPr marL="0" lvl="0" indent="0" algn="ctr">
              <a:buNone/>
            </a:pPr>
            <a:r>
              <a:rPr lang="tr-TR" sz="3000" dirty="0" smtClean="0">
                <a:solidFill>
                  <a:srgbClr val="F20253"/>
                </a:solidFill>
                <a:latin typeface="Raleway" panose="020B0604020202020204" charset="-94"/>
              </a:rPr>
              <a:t>APC zorunlu olan dergi </a:t>
            </a:r>
            <a:r>
              <a:rPr lang="tr-TR" sz="3000" dirty="0">
                <a:solidFill>
                  <a:srgbClr val="F20253"/>
                </a:solidFill>
                <a:latin typeface="Raleway" panose="020B0604020202020204" charset="-94"/>
              </a:rPr>
              <a:t>≠ Yağmacı dergi</a:t>
            </a:r>
          </a:p>
          <a:p>
            <a:pPr marL="0" lvl="0" indent="0" algn="ctr">
              <a:buNone/>
            </a:pPr>
            <a:endParaRPr lang="tr-TR" sz="2000" b="1" dirty="0" smtClean="0">
              <a:solidFill>
                <a:srgbClr val="F20253"/>
              </a:solidFill>
              <a:latin typeface="Raleway" panose="020B0604020202020204" charset="-94"/>
            </a:endParaRPr>
          </a:p>
          <a:p>
            <a:pPr marL="139700" lvl="0" indent="0" algn="ctr">
              <a:buClr>
                <a:schemeClr val="dk1"/>
              </a:buClr>
              <a:buSzPts val="1100"/>
              <a:buNone/>
            </a:pPr>
            <a:endParaRPr lang="tr-TR" sz="2000" dirty="0">
              <a:latin typeface="Raleway" panose="020B0604020202020204" charset="-94"/>
            </a:endParaRPr>
          </a:p>
          <a:p>
            <a:pPr marL="0" lvl="0" indent="0" algn="ctr">
              <a:buNone/>
            </a:pPr>
            <a:endParaRPr lang="tr-TR" sz="2000" dirty="0">
              <a:solidFill>
                <a:srgbClr val="F20253"/>
              </a:solidFill>
              <a:latin typeface="Raleway" panose="020B0604020202020204" charset="-94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8" y="2517903"/>
            <a:ext cx="8992219" cy="20135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4"/>
          <a:srcRect t="3093"/>
          <a:stretch/>
        </p:blipFill>
        <p:spPr>
          <a:xfrm>
            <a:off x="-1" y="76782"/>
            <a:ext cx="9144000" cy="234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8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body" idx="1"/>
          </p:nvPr>
        </p:nvSpPr>
        <p:spPr>
          <a:xfrm>
            <a:off x="1181012" y="2737543"/>
            <a:ext cx="6781725" cy="33644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dirty="0">
                <a:latin typeface="Raleway" panose="020B0604020202020204" charset="-94"/>
              </a:rPr>
              <a:t>Open access is a publishing and distribution model that makes scholarly research literature—much of which is funded by taxpayers around the world—freely available to the public online, without restrictions.</a:t>
            </a:r>
            <a:endParaRPr dirty="0">
              <a:latin typeface="Raleway" panose="020B0604020202020204" charset="-94"/>
            </a:endParaRPr>
          </a:p>
        </p:txBody>
      </p:sp>
      <p:sp>
        <p:nvSpPr>
          <p:cNvPr id="119" name="Google Shape;119;p16"/>
          <p:cNvSpPr txBox="1">
            <a:spLocks noGrp="1"/>
          </p:cNvSpPr>
          <p:nvPr>
            <p:ph type="sldNum" idx="12"/>
          </p:nvPr>
        </p:nvSpPr>
        <p:spPr>
          <a:xfrm>
            <a:off x="-125" y="6440375"/>
            <a:ext cx="91440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9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grpSp>
        <p:nvGrpSpPr>
          <p:cNvPr id="41" name="Google Shape;617;p38"/>
          <p:cNvGrpSpPr/>
          <p:nvPr/>
        </p:nvGrpSpPr>
        <p:grpSpPr>
          <a:xfrm>
            <a:off x="3728728" y="4370490"/>
            <a:ext cx="451252" cy="432860"/>
            <a:chOff x="5241175" y="4959100"/>
            <a:chExt cx="539775" cy="517775"/>
          </a:xfrm>
        </p:grpSpPr>
        <p:sp>
          <p:nvSpPr>
            <p:cNvPr id="42" name="Google Shape;618;p3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19;p3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20;p3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21;p3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22;p3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23;p3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09;p38"/>
          <p:cNvGrpSpPr/>
          <p:nvPr/>
        </p:nvGrpSpPr>
        <p:grpSpPr>
          <a:xfrm>
            <a:off x="3801076" y="2001182"/>
            <a:ext cx="347107" cy="420111"/>
            <a:chOff x="584925" y="922575"/>
            <a:chExt cx="415200" cy="502525"/>
          </a:xfrm>
        </p:grpSpPr>
        <p:sp>
          <p:nvSpPr>
            <p:cNvPr id="49" name="Google Shape;410;p38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1;p38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12;p38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385;p38"/>
          <p:cNvGrpSpPr/>
          <p:nvPr/>
        </p:nvGrpSpPr>
        <p:grpSpPr>
          <a:xfrm>
            <a:off x="1155371" y="4394685"/>
            <a:ext cx="336908" cy="330262"/>
            <a:chOff x="5983625" y="301625"/>
            <a:chExt cx="403000" cy="395050"/>
          </a:xfrm>
        </p:grpSpPr>
        <p:sp>
          <p:nvSpPr>
            <p:cNvPr id="53" name="Google Shape;386;p38"/>
            <p:cNvSpPr/>
            <p:nvPr/>
          </p:nvSpPr>
          <p:spPr>
            <a:xfrm>
              <a:off x="5983625" y="319925"/>
              <a:ext cx="403000" cy="67200"/>
            </a:xfrm>
            <a:custGeom>
              <a:avLst/>
              <a:gdLst/>
              <a:ahLst/>
              <a:cxnLst/>
              <a:rect l="l" t="t" r="r" b="b"/>
              <a:pathLst>
                <a:path w="16120" h="2688" extrusionOk="0">
                  <a:moveTo>
                    <a:pt x="3102" y="416"/>
                  </a:moveTo>
                  <a:lnTo>
                    <a:pt x="3273" y="465"/>
                  </a:lnTo>
                  <a:lnTo>
                    <a:pt x="3444" y="562"/>
                  </a:lnTo>
                  <a:lnTo>
                    <a:pt x="3566" y="660"/>
                  </a:lnTo>
                  <a:lnTo>
                    <a:pt x="3688" y="807"/>
                  </a:lnTo>
                  <a:lnTo>
                    <a:pt x="3762" y="953"/>
                  </a:lnTo>
                  <a:lnTo>
                    <a:pt x="3810" y="1124"/>
                  </a:lnTo>
                  <a:lnTo>
                    <a:pt x="3835" y="1320"/>
                  </a:lnTo>
                  <a:lnTo>
                    <a:pt x="3810" y="1491"/>
                  </a:lnTo>
                  <a:lnTo>
                    <a:pt x="3762" y="1661"/>
                  </a:lnTo>
                  <a:lnTo>
                    <a:pt x="3688" y="1808"/>
                  </a:lnTo>
                  <a:lnTo>
                    <a:pt x="3566" y="1955"/>
                  </a:lnTo>
                  <a:lnTo>
                    <a:pt x="3444" y="2052"/>
                  </a:lnTo>
                  <a:lnTo>
                    <a:pt x="3273" y="2150"/>
                  </a:lnTo>
                  <a:lnTo>
                    <a:pt x="3102" y="2199"/>
                  </a:lnTo>
                  <a:lnTo>
                    <a:pt x="2931" y="2223"/>
                  </a:lnTo>
                  <a:lnTo>
                    <a:pt x="2760" y="2199"/>
                  </a:lnTo>
                  <a:lnTo>
                    <a:pt x="2589" y="2150"/>
                  </a:lnTo>
                  <a:lnTo>
                    <a:pt x="2418" y="2052"/>
                  </a:lnTo>
                  <a:lnTo>
                    <a:pt x="2296" y="1955"/>
                  </a:lnTo>
                  <a:lnTo>
                    <a:pt x="2174" y="1808"/>
                  </a:lnTo>
                  <a:lnTo>
                    <a:pt x="2101" y="1661"/>
                  </a:lnTo>
                  <a:lnTo>
                    <a:pt x="2052" y="1491"/>
                  </a:lnTo>
                  <a:lnTo>
                    <a:pt x="2028" y="1320"/>
                  </a:lnTo>
                  <a:lnTo>
                    <a:pt x="2052" y="1124"/>
                  </a:lnTo>
                  <a:lnTo>
                    <a:pt x="2101" y="953"/>
                  </a:lnTo>
                  <a:lnTo>
                    <a:pt x="2174" y="807"/>
                  </a:lnTo>
                  <a:lnTo>
                    <a:pt x="2296" y="660"/>
                  </a:lnTo>
                  <a:lnTo>
                    <a:pt x="2418" y="562"/>
                  </a:lnTo>
                  <a:lnTo>
                    <a:pt x="2589" y="465"/>
                  </a:lnTo>
                  <a:lnTo>
                    <a:pt x="2760" y="416"/>
                  </a:lnTo>
                  <a:close/>
                  <a:moveTo>
                    <a:pt x="13360" y="416"/>
                  </a:moveTo>
                  <a:lnTo>
                    <a:pt x="13531" y="465"/>
                  </a:lnTo>
                  <a:lnTo>
                    <a:pt x="13702" y="562"/>
                  </a:lnTo>
                  <a:lnTo>
                    <a:pt x="13824" y="660"/>
                  </a:lnTo>
                  <a:lnTo>
                    <a:pt x="13946" y="807"/>
                  </a:lnTo>
                  <a:lnTo>
                    <a:pt x="14019" y="953"/>
                  </a:lnTo>
                  <a:lnTo>
                    <a:pt x="14068" y="1124"/>
                  </a:lnTo>
                  <a:lnTo>
                    <a:pt x="14093" y="1320"/>
                  </a:lnTo>
                  <a:lnTo>
                    <a:pt x="14068" y="1491"/>
                  </a:lnTo>
                  <a:lnTo>
                    <a:pt x="14019" y="1661"/>
                  </a:lnTo>
                  <a:lnTo>
                    <a:pt x="13946" y="1808"/>
                  </a:lnTo>
                  <a:lnTo>
                    <a:pt x="13824" y="1955"/>
                  </a:lnTo>
                  <a:lnTo>
                    <a:pt x="13702" y="2052"/>
                  </a:lnTo>
                  <a:lnTo>
                    <a:pt x="13531" y="2150"/>
                  </a:lnTo>
                  <a:lnTo>
                    <a:pt x="13360" y="2199"/>
                  </a:lnTo>
                  <a:lnTo>
                    <a:pt x="13189" y="2223"/>
                  </a:lnTo>
                  <a:lnTo>
                    <a:pt x="13018" y="2199"/>
                  </a:lnTo>
                  <a:lnTo>
                    <a:pt x="12847" y="2150"/>
                  </a:lnTo>
                  <a:lnTo>
                    <a:pt x="12676" y="2052"/>
                  </a:lnTo>
                  <a:lnTo>
                    <a:pt x="12554" y="1955"/>
                  </a:lnTo>
                  <a:lnTo>
                    <a:pt x="12432" y="1808"/>
                  </a:lnTo>
                  <a:lnTo>
                    <a:pt x="12359" y="1661"/>
                  </a:lnTo>
                  <a:lnTo>
                    <a:pt x="12310" y="1491"/>
                  </a:lnTo>
                  <a:lnTo>
                    <a:pt x="12285" y="1320"/>
                  </a:lnTo>
                  <a:lnTo>
                    <a:pt x="12310" y="1124"/>
                  </a:lnTo>
                  <a:lnTo>
                    <a:pt x="12359" y="953"/>
                  </a:lnTo>
                  <a:lnTo>
                    <a:pt x="12432" y="807"/>
                  </a:lnTo>
                  <a:lnTo>
                    <a:pt x="12554" y="660"/>
                  </a:lnTo>
                  <a:lnTo>
                    <a:pt x="12676" y="562"/>
                  </a:lnTo>
                  <a:lnTo>
                    <a:pt x="12847" y="465"/>
                  </a:lnTo>
                  <a:lnTo>
                    <a:pt x="13018" y="416"/>
                  </a:lnTo>
                  <a:close/>
                  <a:moveTo>
                    <a:pt x="0" y="1"/>
                  </a:moveTo>
                  <a:lnTo>
                    <a:pt x="0" y="2687"/>
                  </a:lnTo>
                  <a:lnTo>
                    <a:pt x="16120" y="2687"/>
                  </a:lnTo>
                  <a:lnTo>
                    <a:pt x="161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87;p38"/>
            <p:cNvSpPr/>
            <p:nvPr/>
          </p:nvSpPr>
          <p:spPr>
            <a:xfrm>
              <a:off x="5983625" y="664900"/>
              <a:ext cx="403000" cy="31775"/>
            </a:xfrm>
            <a:custGeom>
              <a:avLst/>
              <a:gdLst/>
              <a:ahLst/>
              <a:cxnLst/>
              <a:rect l="l" t="t" r="r" b="b"/>
              <a:pathLst>
                <a:path w="16120" h="1271" extrusionOk="0">
                  <a:moveTo>
                    <a:pt x="0" y="1"/>
                  </a:moveTo>
                  <a:lnTo>
                    <a:pt x="0" y="489"/>
                  </a:lnTo>
                  <a:lnTo>
                    <a:pt x="25" y="660"/>
                  </a:lnTo>
                  <a:lnTo>
                    <a:pt x="74" y="807"/>
                  </a:lnTo>
                  <a:lnTo>
                    <a:pt x="147" y="929"/>
                  </a:lnTo>
                  <a:lnTo>
                    <a:pt x="220" y="1051"/>
                  </a:lnTo>
                  <a:lnTo>
                    <a:pt x="342" y="1149"/>
                  </a:lnTo>
                  <a:lnTo>
                    <a:pt x="489" y="1222"/>
                  </a:lnTo>
                  <a:lnTo>
                    <a:pt x="635" y="1271"/>
                  </a:lnTo>
                  <a:lnTo>
                    <a:pt x="15485" y="1271"/>
                  </a:lnTo>
                  <a:lnTo>
                    <a:pt x="15631" y="1222"/>
                  </a:lnTo>
                  <a:lnTo>
                    <a:pt x="15778" y="1149"/>
                  </a:lnTo>
                  <a:lnTo>
                    <a:pt x="15900" y="1051"/>
                  </a:lnTo>
                  <a:lnTo>
                    <a:pt x="15973" y="929"/>
                  </a:lnTo>
                  <a:lnTo>
                    <a:pt x="16046" y="807"/>
                  </a:lnTo>
                  <a:lnTo>
                    <a:pt x="16095" y="660"/>
                  </a:lnTo>
                  <a:lnTo>
                    <a:pt x="16120" y="489"/>
                  </a:lnTo>
                  <a:lnTo>
                    <a:pt x="16120" y="1"/>
                  </a:lnTo>
                  <a:lnTo>
                    <a:pt x="16095" y="172"/>
                  </a:lnTo>
                  <a:lnTo>
                    <a:pt x="16046" y="318"/>
                  </a:lnTo>
                  <a:lnTo>
                    <a:pt x="15973" y="440"/>
                  </a:lnTo>
                  <a:lnTo>
                    <a:pt x="15900" y="562"/>
                  </a:lnTo>
                  <a:lnTo>
                    <a:pt x="15778" y="660"/>
                  </a:lnTo>
                  <a:lnTo>
                    <a:pt x="15631" y="733"/>
                  </a:lnTo>
                  <a:lnTo>
                    <a:pt x="15485" y="782"/>
                  </a:lnTo>
                  <a:lnTo>
                    <a:pt x="635" y="782"/>
                  </a:lnTo>
                  <a:lnTo>
                    <a:pt x="489" y="733"/>
                  </a:lnTo>
                  <a:lnTo>
                    <a:pt x="342" y="660"/>
                  </a:lnTo>
                  <a:lnTo>
                    <a:pt x="220" y="562"/>
                  </a:lnTo>
                  <a:lnTo>
                    <a:pt x="147" y="440"/>
                  </a:lnTo>
                  <a:lnTo>
                    <a:pt x="74" y="318"/>
                  </a:lnTo>
                  <a:lnTo>
                    <a:pt x="25" y="1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88;p38"/>
            <p:cNvSpPr/>
            <p:nvPr/>
          </p:nvSpPr>
          <p:spPr>
            <a:xfrm>
              <a:off x="6041025" y="3016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3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3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79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79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89;p38"/>
            <p:cNvSpPr/>
            <p:nvPr/>
          </p:nvSpPr>
          <p:spPr>
            <a:xfrm>
              <a:off x="6297450" y="3016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90;p38"/>
            <p:cNvSpPr/>
            <p:nvPr/>
          </p:nvSpPr>
          <p:spPr>
            <a:xfrm>
              <a:off x="60972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7" y="2150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1;p38"/>
            <p:cNvSpPr/>
            <p:nvPr/>
          </p:nvSpPr>
          <p:spPr>
            <a:xfrm>
              <a:off x="60972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2;p38"/>
            <p:cNvSpPr/>
            <p:nvPr/>
          </p:nvSpPr>
          <p:spPr>
            <a:xfrm>
              <a:off x="60972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3;p38"/>
            <p:cNvSpPr/>
            <p:nvPr/>
          </p:nvSpPr>
          <p:spPr>
            <a:xfrm>
              <a:off x="6160075" y="575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4;p38"/>
            <p:cNvSpPr/>
            <p:nvPr/>
          </p:nvSpPr>
          <p:spPr>
            <a:xfrm>
              <a:off x="60343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5;p38"/>
            <p:cNvSpPr/>
            <p:nvPr/>
          </p:nvSpPr>
          <p:spPr>
            <a:xfrm>
              <a:off x="60343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6;p38"/>
            <p:cNvSpPr/>
            <p:nvPr/>
          </p:nvSpPr>
          <p:spPr>
            <a:xfrm>
              <a:off x="60343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7;p38"/>
            <p:cNvSpPr/>
            <p:nvPr/>
          </p:nvSpPr>
          <p:spPr>
            <a:xfrm>
              <a:off x="6160075" y="509200"/>
              <a:ext cx="50100" cy="53775"/>
            </a:xfrm>
            <a:custGeom>
              <a:avLst/>
              <a:gdLst/>
              <a:ahLst/>
              <a:cxnLst/>
              <a:rect l="l" t="t" r="r" b="b"/>
              <a:pathLst>
                <a:path w="2004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03" y="2150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8;p38"/>
            <p:cNvSpPr/>
            <p:nvPr/>
          </p:nvSpPr>
          <p:spPr>
            <a:xfrm>
              <a:off x="5983625" y="399300"/>
              <a:ext cx="403000" cy="272950"/>
            </a:xfrm>
            <a:custGeom>
              <a:avLst/>
              <a:gdLst/>
              <a:ahLst/>
              <a:cxnLst/>
              <a:rect l="l" t="t" r="r" b="b"/>
              <a:pathLst>
                <a:path w="16120" h="10918" extrusionOk="0">
                  <a:moveTo>
                    <a:pt x="14434" y="1466"/>
                  </a:moveTo>
                  <a:lnTo>
                    <a:pt x="14508" y="1515"/>
                  </a:lnTo>
                  <a:lnTo>
                    <a:pt x="14557" y="1613"/>
                  </a:lnTo>
                  <a:lnTo>
                    <a:pt x="14581" y="1710"/>
                  </a:lnTo>
                  <a:lnTo>
                    <a:pt x="14581" y="9233"/>
                  </a:lnTo>
                  <a:lnTo>
                    <a:pt x="14557" y="9330"/>
                  </a:lnTo>
                  <a:lnTo>
                    <a:pt x="14508" y="9404"/>
                  </a:lnTo>
                  <a:lnTo>
                    <a:pt x="14434" y="9452"/>
                  </a:lnTo>
                  <a:lnTo>
                    <a:pt x="14337" y="9477"/>
                  </a:lnTo>
                  <a:lnTo>
                    <a:pt x="1783" y="9477"/>
                  </a:lnTo>
                  <a:lnTo>
                    <a:pt x="1686" y="9452"/>
                  </a:lnTo>
                  <a:lnTo>
                    <a:pt x="1612" y="9404"/>
                  </a:lnTo>
                  <a:lnTo>
                    <a:pt x="1564" y="9330"/>
                  </a:lnTo>
                  <a:lnTo>
                    <a:pt x="1539" y="9233"/>
                  </a:lnTo>
                  <a:lnTo>
                    <a:pt x="1539" y="1710"/>
                  </a:lnTo>
                  <a:lnTo>
                    <a:pt x="1564" y="1613"/>
                  </a:lnTo>
                  <a:lnTo>
                    <a:pt x="1612" y="1515"/>
                  </a:lnTo>
                  <a:lnTo>
                    <a:pt x="1686" y="1466"/>
                  </a:lnTo>
                  <a:close/>
                  <a:moveTo>
                    <a:pt x="0" y="1"/>
                  </a:moveTo>
                  <a:lnTo>
                    <a:pt x="0" y="10332"/>
                  </a:lnTo>
                  <a:lnTo>
                    <a:pt x="25" y="10429"/>
                  </a:lnTo>
                  <a:lnTo>
                    <a:pt x="74" y="10527"/>
                  </a:lnTo>
                  <a:lnTo>
                    <a:pt x="147" y="10625"/>
                  </a:lnTo>
                  <a:lnTo>
                    <a:pt x="220" y="10722"/>
                  </a:lnTo>
                  <a:lnTo>
                    <a:pt x="342" y="10796"/>
                  </a:lnTo>
                  <a:lnTo>
                    <a:pt x="489" y="10869"/>
                  </a:lnTo>
                  <a:lnTo>
                    <a:pt x="635" y="10918"/>
                  </a:lnTo>
                  <a:lnTo>
                    <a:pt x="15485" y="10918"/>
                  </a:lnTo>
                  <a:lnTo>
                    <a:pt x="15631" y="10869"/>
                  </a:lnTo>
                  <a:lnTo>
                    <a:pt x="15778" y="10796"/>
                  </a:lnTo>
                  <a:lnTo>
                    <a:pt x="15900" y="10698"/>
                  </a:lnTo>
                  <a:lnTo>
                    <a:pt x="15973" y="10576"/>
                  </a:lnTo>
                  <a:lnTo>
                    <a:pt x="16046" y="10454"/>
                  </a:lnTo>
                  <a:lnTo>
                    <a:pt x="16095" y="10307"/>
                  </a:lnTo>
                  <a:lnTo>
                    <a:pt x="16120" y="10136"/>
                  </a:lnTo>
                  <a:lnTo>
                    <a:pt x="161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9;p38"/>
            <p:cNvSpPr/>
            <p:nvPr/>
          </p:nvSpPr>
          <p:spPr>
            <a:xfrm>
              <a:off x="62852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00;p38"/>
            <p:cNvSpPr/>
            <p:nvPr/>
          </p:nvSpPr>
          <p:spPr>
            <a:xfrm>
              <a:off x="62852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01;p38"/>
            <p:cNvSpPr/>
            <p:nvPr/>
          </p:nvSpPr>
          <p:spPr>
            <a:xfrm>
              <a:off x="62852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02;p38"/>
            <p:cNvSpPr/>
            <p:nvPr/>
          </p:nvSpPr>
          <p:spPr>
            <a:xfrm>
              <a:off x="62223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03;p38"/>
            <p:cNvSpPr/>
            <p:nvPr/>
          </p:nvSpPr>
          <p:spPr>
            <a:xfrm>
              <a:off x="6160075" y="448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04;p38"/>
            <p:cNvSpPr/>
            <p:nvPr/>
          </p:nvSpPr>
          <p:spPr>
            <a:xfrm>
              <a:off x="62223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05;p38"/>
            <p:cNvSpPr/>
            <p:nvPr/>
          </p:nvSpPr>
          <p:spPr>
            <a:xfrm>
              <a:off x="62223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576;p38"/>
          <p:cNvSpPr/>
          <p:nvPr/>
        </p:nvSpPr>
        <p:spPr>
          <a:xfrm>
            <a:off x="1132903" y="2026356"/>
            <a:ext cx="339959" cy="297093"/>
          </a:xfrm>
          <a:custGeom>
            <a:avLst/>
            <a:gdLst/>
            <a:ahLst/>
            <a:cxnLst/>
            <a:rect l="l" t="t" r="r" b="b"/>
            <a:pathLst>
              <a:path w="16266" h="14215" extrusionOk="0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507;p38"/>
          <p:cNvGrpSpPr/>
          <p:nvPr/>
        </p:nvGrpSpPr>
        <p:grpSpPr>
          <a:xfrm>
            <a:off x="6395869" y="2039850"/>
            <a:ext cx="386943" cy="372647"/>
            <a:chOff x="2583325" y="2972875"/>
            <a:chExt cx="462850" cy="445750"/>
          </a:xfrm>
        </p:grpSpPr>
        <p:sp>
          <p:nvSpPr>
            <p:cNvPr id="75" name="Google Shape;508;p38"/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9;p38"/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295" y="627735"/>
            <a:ext cx="6817550" cy="542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5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body" idx="1"/>
          </p:nvPr>
        </p:nvSpPr>
        <p:spPr>
          <a:xfrm>
            <a:off x="64655" y="452582"/>
            <a:ext cx="8996218" cy="1339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dirty="0" err="1">
                <a:solidFill>
                  <a:srgbClr val="F20253"/>
                </a:solidFill>
                <a:latin typeface="Raleway" panose="020B0604020202020204" charset="-94"/>
              </a:rPr>
              <a:t>Yağmacı</a:t>
            </a:r>
            <a:r>
              <a:rPr lang="en-US" dirty="0">
                <a:solidFill>
                  <a:srgbClr val="F20253"/>
                </a:solidFill>
                <a:latin typeface="Raleway" panose="020B0604020202020204" charset="-94"/>
              </a:rPr>
              <a:t> </a:t>
            </a:r>
            <a:r>
              <a:rPr lang="en-US" dirty="0" err="1">
                <a:solidFill>
                  <a:srgbClr val="F20253"/>
                </a:solidFill>
                <a:latin typeface="Raleway" panose="020B0604020202020204" charset="-94"/>
              </a:rPr>
              <a:t>faaliyetler</a:t>
            </a:r>
            <a:r>
              <a:rPr lang="tr-TR" dirty="0">
                <a:solidFill>
                  <a:srgbClr val="F20253"/>
                </a:solidFill>
                <a:latin typeface="Raleway" panose="020B0604020202020204" charset="-94"/>
              </a:rPr>
              <a:t>,</a:t>
            </a:r>
            <a:r>
              <a:rPr lang="en-US" dirty="0">
                <a:solidFill>
                  <a:srgbClr val="F20253"/>
                </a:solidFill>
                <a:latin typeface="Raleway" panose="020B0604020202020204" charset="-94"/>
              </a:rPr>
              <a:t> </a:t>
            </a:r>
            <a:r>
              <a:rPr lang="en-US" dirty="0" err="1">
                <a:solidFill>
                  <a:srgbClr val="F20253"/>
                </a:solidFill>
                <a:latin typeface="Raleway" panose="020B0604020202020204" charset="-94"/>
              </a:rPr>
              <a:t>kötü</a:t>
            </a:r>
            <a:r>
              <a:rPr lang="en-US" dirty="0">
                <a:solidFill>
                  <a:srgbClr val="F20253"/>
                </a:solidFill>
                <a:latin typeface="Raleway" panose="020B0604020202020204" charset="-94"/>
              </a:rPr>
              <a:t> </a:t>
            </a:r>
            <a:r>
              <a:rPr lang="en-US" dirty="0" err="1">
                <a:solidFill>
                  <a:srgbClr val="F20253"/>
                </a:solidFill>
                <a:latin typeface="Raleway" panose="020B0604020202020204" charset="-94"/>
              </a:rPr>
              <a:t>bilimsel</a:t>
            </a:r>
            <a:r>
              <a:rPr lang="en-US" dirty="0">
                <a:solidFill>
                  <a:srgbClr val="F20253"/>
                </a:solidFill>
                <a:latin typeface="Raleway" panose="020B0604020202020204" charset="-94"/>
              </a:rPr>
              <a:t> </a:t>
            </a:r>
            <a:r>
              <a:rPr lang="en-US" dirty="0" err="1">
                <a:solidFill>
                  <a:srgbClr val="F20253"/>
                </a:solidFill>
                <a:latin typeface="Raleway" panose="020B0604020202020204" charset="-94"/>
              </a:rPr>
              <a:t>pratikler</a:t>
            </a:r>
            <a:r>
              <a:rPr lang="tr-TR" dirty="0">
                <a:solidFill>
                  <a:srgbClr val="F20253"/>
                </a:solidFill>
                <a:latin typeface="Raleway" panose="020B0604020202020204" charset="-94"/>
              </a:rPr>
              <a:t> </a:t>
            </a:r>
            <a:r>
              <a:rPr lang="en-US" dirty="0" err="1">
                <a:solidFill>
                  <a:srgbClr val="F20253"/>
                </a:solidFill>
                <a:latin typeface="Raleway" panose="020B0604020202020204" charset="-94"/>
              </a:rPr>
              <a:t>ve</a:t>
            </a:r>
            <a:r>
              <a:rPr lang="en-US" dirty="0">
                <a:solidFill>
                  <a:srgbClr val="F20253"/>
                </a:solidFill>
                <a:latin typeface="Raleway" panose="020B0604020202020204" charset="-94"/>
              </a:rPr>
              <a:t> </a:t>
            </a:r>
            <a:r>
              <a:rPr lang="en-US" dirty="0" err="1">
                <a:solidFill>
                  <a:srgbClr val="F20253"/>
                </a:solidFill>
                <a:latin typeface="Raleway" panose="020B0604020202020204" charset="-94"/>
              </a:rPr>
              <a:t>kötü</a:t>
            </a:r>
            <a:r>
              <a:rPr lang="en-US" dirty="0">
                <a:solidFill>
                  <a:srgbClr val="F20253"/>
                </a:solidFill>
                <a:latin typeface="Raleway" panose="020B0604020202020204" charset="-94"/>
              </a:rPr>
              <a:t> </a:t>
            </a:r>
            <a:r>
              <a:rPr lang="en-US" dirty="0" err="1">
                <a:solidFill>
                  <a:srgbClr val="F20253"/>
                </a:solidFill>
                <a:latin typeface="Raleway" panose="020B0604020202020204" charset="-94"/>
              </a:rPr>
              <a:t>performans</a:t>
            </a:r>
            <a:r>
              <a:rPr lang="en-US" dirty="0">
                <a:solidFill>
                  <a:srgbClr val="F20253"/>
                </a:solidFill>
                <a:latin typeface="Raleway" panose="020B0604020202020204" charset="-94"/>
              </a:rPr>
              <a:t> </a:t>
            </a:r>
            <a:r>
              <a:rPr lang="en-US" dirty="0" err="1">
                <a:solidFill>
                  <a:srgbClr val="F20253"/>
                </a:solidFill>
                <a:latin typeface="Raleway" panose="020B0604020202020204" charset="-94"/>
              </a:rPr>
              <a:t>değerlendirme</a:t>
            </a:r>
            <a:r>
              <a:rPr lang="en-US" dirty="0">
                <a:solidFill>
                  <a:srgbClr val="F20253"/>
                </a:solidFill>
                <a:latin typeface="Raleway" panose="020B0604020202020204" charset="-94"/>
              </a:rPr>
              <a:t> </a:t>
            </a:r>
            <a:r>
              <a:rPr lang="en-US" dirty="0" err="1">
                <a:solidFill>
                  <a:srgbClr val="F20253"/>
                </a:solidFill>
                <a:latin typeface="Raleway" panose="020B0604020202020204" charset="-94"/>
              </a:rPr>
              <a:t>sistemlerinin</a:t>
            </a:r>
            <a:r>
              <a:rPr lang="en-US" dirty="0">
                <a:solidFill>
                  <a:srgbClr val="F20253"/>
                </a:solidFill>
                <a:latin typeface="Raleway" panose="020B0604020202020204" charset="-94"/>
              </a:rPr>
              <a:t> </a:t>
            </a:r>
            <a:r>
              <a:rPr lang="en-US" dirty="0" err="1">
                <a:solidFill>
                  <a:srgbClr val="F20253"/>
                </a:solidFill>
                <a:latin typeface="Raleway" panose="020B0604020202020204" charset="-94"/>
              </a:rPr>
              <a:t>bir</a:t>
            </a:r>
            <a:r>
              <a:rPr lang="en-US" dirty="0">
                <a:solidFill>
                  <a:srgbClr val="F20253"/>
                </a:solidFill>
                <a:latin typeface="Raleway" panose="020B0604020202020204" charset="-94"/>
              </a:rPr>
              <a:t> </a:t>
            </a:r>
            <a:r>
              <a:rPr lang="en-US" dirty="0" err="1">
                <a:solidFill>
                  <a:srgbClr val="F20253"/>
                </a:solidFill>
                <a:latin typeface="Raleway" panose="020B0604020202020204" charset="-94"/>
              </a:rPr>
              <a:t>sonucu</a:t>
            </a:r>
            <a:endParaRPr lang="en-US" dirty="0">
              <a:solidFill>
                <a:srgbClr val="F20253"/>
              </a:solidFill>
              <a:latin typeface="Raleway" panose="020B0604020202020204" charset="-94"/>
            </a:endParaRPr>
          </a:p>
        </p:txBody>
      </p:sp>
      <p:sp>
        <p:nvSpPr>
          <p:cNvPr id="119" name="Google Shape;119;p16"/>
          <p:cNvSpPr txBox="1">
            <a:spLocks noGrp="1"/>
          </p:cNvSpPr>
          <p:nvPr>
            <p:ph type="sldNum" idx="12"/>
          </p:nvPr>
        </p:nvSpPr>
        <p:spPr>
          <a:xfrm>
            <a:off x="-125" y="6440375"/>
            <a:ext cx="91440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224" y="2589365"/>
            <a:ext cx="5165302" cy="419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0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9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grpSp>
        <p:nvGrpSpPr>
          <p:cNvPr id="41" name="Google Shape;617;p38"/>
          <p:cNvGrpSpPr/>
          <p:nvPr/>
        </p:nvGrpSpPr>
        <p:grpSpPr>
          <a:xfrm>
            <a:off x="3728728" y="4370490"/>
            <a:ext cx="451252" cy="432860"/>
            <a:chOff x="5241175" y="4959100"/>
            <a:chExt cx="539775" cy="517775"/>
          </a:xfrm>
        </p:grpSpPr>
        <p:sp>
          <p:nvSpPr>
            <p:cNvPr id="42" name="Google Shape;618;p3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19;p3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20;p3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21;p3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22;p3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23;p3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09;p38"/>
          <p:cNvGrpSpPr/>
          <p:nvPr/>
        </p:nvGrpSpPr>
        <p:grpSpPr>
          <a:xfrm>
            <a:off x="3801076" y="2001182"/>
            <a:ext cx="347107" cy="420111"/>
            <a:chOff x="584925" y="922575"/>
            <a:chExt cx="415200" cy="502525"/>
          </a:xfrm>
        </p:grpSpPr>
        <p:sp>
          <p:nvSpPr>
            <p:cNvPr id="49" name="Google Shape;410;p38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1;p38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12;p38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385;p38"/>
          <p:cNvGrpSpPr/>
          <p:nvPr/>
        </p:nvGrpSpPr>
        <p:grpSpPr>
          <a:xfrm>
            <a:off x="1155371" y="4394685"/>
            <a:ext cx="336908" cy="330262"/>
            <a:chOff x="5983625" y="301625"/>
            <a:chExt cx="403000" cy="395050"/>
          </a:xfrm>
        </p:grpSpPr>
        <p:sp>
          <p:nvSpPr>
            <p:cNvPr id="53" name="Google Shape;386;p38"/>
            <p:cNvSpPr/>
            <p:nvPr/>
          </p:nvSpPr>
          <p:spPr>
            <a:xfrm>
              <a:off x="5983625" y="319925"/>
              <a:ext cx="403000" cy="67200"/>
            </a:xfrm>
            <a:custGeom>
              <a:avLst/>
              <a:gdLst/>
              <a:ahLst/>
              <a:cxnLst/>
              <a:rect l="l" t="t" r="r" b="b"/>
              <a:pathLst>
                <a:path w="16120" h="2688" extrusionOk="0">
                  <a:moveTo>
                    <a:pt x="3102" y="416"/>
                  </a:moveTo>
                  <a:lnTo>
                    <a:pt x="3273" y="465"/>
                  </a:lnTo>
                  <a:lnTo>
                    <a:pt x="3444" y="562"/>
                  </a:lnTo>
                  <a:lnTo>
                    <a:pt x="3566" y="660"/>
                  </a:lnTo>
                  <a:lnTo>
                    <a:pt x="3688" y="807"/>
                  </a:lnTo>
                  <a:lnTo>
                    <a:pt x="3762" y="953"/>
                  </a:lnTo>
                  <a:lnTo>
                    <a:pt x="3810" y="1124"/>
                  </a:lnTo>
                  <a:lnTo>
                    <a:pt x="3835" y="1320"/>
                  </a:lnTo>
                  <a:lnTo>
                    <a:pt x="3810" y="1491"/>
                  </a:lnTo>
                  <a:lnTo>
                    <a:pt x="3762" y="1661"/>
                  </a:lnTo>
                  <a:lnTo>
                    <a:pt x="3688" y="1808"/>
                  </a:lnTo>
                  <a:lnTo>
                    <a:pt x="3566" y="1955"/>
                  </a:lnTo>
                  <a:lnTo>
                    <a:pt x="3444" y="2052"/>
                  </a:lnTo>
                  <a:lnTo>
                    <a:pt x="3273" y="2150"/>
                  </a:lnTo>
                  <a:lnTo>
                    <a:pt x="3102" y="2199"/>
                  </a:lnTo>
                  <a:lnTo>
                    <a:pt x="2931" y="2223"/>
                  </a:lnTo>
                  <a:lnTo>
                    <a:pt x="2760" y="2199"/>
                  </a:lnTo>
                  <a:lnTo>
                    <a:pt x="2589" y="2150"/>
                  </a:lnTo>
                  <a:lnTo>
                    <a:pt x="2418" y="2052"/>
                  </a:lnTo>
                  <a:lnTo>
                    <a:pt x="2296" y="1955"/>
                  </a:lnTo>
                  <a:lnTo>
                    <a:pt x="2174" y="1808"/>
                  </a:lnTo>
                  <a:lnTo>
                    <a:pt x="2101" y="1661"/>
                  </a:lnTo>
                  <a:lnTo>
                    <a:pt x="2052" y="1491"/>
                  </a:lnTo>
                  <a:lnTo>
                    <a:pt x="2028" y="1320"/>
                  </a:lnTo>
                  <a:lnTo>
                    <a:pt x="2052" y="1124"/>
                  </a:lnTo>
                  <a:lnTo>
                    <a:pt x="2101" y="953"/>
                  </a:lnTo>
                  <a:lnTo>
                    <a:pt x="2174" y="807"/>
                  </a:lnTo>
                  <a:lnTo>
                    <a:pt x="2296" y="660"/>
                  </a:lnTo>
                  <a:lnTo>
                    <a:pt x="2418" y="562"/>
                  </a:lnTo>
                  <a:lnTo>
                    <a:pt x="2589" y="465"/>
                  </a:lnTo>
                  <a:lnTo>
                    <a:pt x="2760" y="416"/>
                  </a:lnTo>
                  <a:close/>
                  <a:moveTo>
                    <a:pt x="13360" y="416"/>
                  </a:moveTo>
                  <a:lnTo>
                    <a:pt x="13531" y="465"/>
                  </a:lnTo>
                  <a:lnTo>
                    <a:pt x="13702" y="562"/>
                  </a:lnTo>
                  <a:lnTo>
                    <a:pt x="13824" y="660"/>
                  </a:lnTo>
                  <a:lnTo>
                    <a:pt x="13946" y="807"/>
                  </a:lnTo>
                  <a:lnTo>
                    <a:pt x="14019" y="953"/>
                  </a:lnTo>
                  <a:lnTo>
                    <a:pt x="14068" y="1124"/>
                  </a:lnTo>
                  <a:lnTo>
                    <a:pt x="14093" y="1320"/>
                  </a:lnTo>
                  <a:lnTo>
                    <a:pt x="14068" y="1491"/>
                  </a:lnTo>
                  <a:lnTo>
                    <a:pt x="14019" y="1661"/>
                  </a:lnTo>
                  <a:lnTo>
                    <a:pt x="13946" y="1808"/>
                  </a:lnTo>
                  <a:lnTo>
                    <a:pt x="13824" y="1955"/>
                  </a:lnTo>
                  <a:lnTo>
                    <a:pt x="13702" y="2052"/>
                  </a:lnTo>
                  <a:lnTo>
                    <a:pt x="13531" y="2150"/>
                  </a:lnTo>
                  <a:lnTo>
                    <a:pt x="13360" y="2199"/>
                  </a:lnTo>
                  <a:lnTo>
                    <a:pt x="13189" y="2223"/>
                  </a:lnTo>
                  <a:lnTo>
                    <a:pt x="13018" y="2199"/>
                  </a:lnTo>
                  <a:lnTo>
                    <a:pt x="12847" y="2150"/>
                  </a:lnTo>
                  <a:lnTo>
                    <a:pt x="12676" y="2052"/>
                  </a:lnTo>
                  <a:lnTo>
                    <a:pt x="12554" y="1955"/>
                  </a:lnTo>
                  <a:lnTo>
                    <a:pt x="12432" y="1808"/>
                  </a:lnTo>
                  <a:lnTo>
                    <a:pt x="12359" y="1661"/>
                  </a:lnTo>
                  <a:lnTo>
                    <a:pt x="12310" y="1491"/>
                  </a:lnTo>
                  <a:lnTo>
                    <a:pt x="12285" y="1320"/>
                  </a:lnTo>
                  <a:lnTo>
                    <a:pt x="12310" y="1124"/>
                  </a:lnTo>
                  <a:lnTo>
                    <a:pt x="12359" y="953"/>
                  </a:lnTo>
                  <a:lnTo>
                    <a:pt x="12432" y="807"/>
                  </a:lnTo>
                  <a:lnTo>
                    <a:pt x="12554" y="660"/>
                  </a:lnTo>
                  <a:lnTo>
                    <a:pt x="12676" y="562"/>
                  </a:lnTo>
                  <a:lnTo>
                    <a:pt x="12847" y="465"/>
                  </a:lnTo>
                  <a:lnTo>
                    <a:pt x="13018" y="416"/>
                  </a:lnTo>
                  <a:close/>
                  <a:moveTo>
                    <a:pt x="0" y="1"/>
                  </a:moveTo>
                  <a:lnTo>
                    <a:pt x="0" y="2687"/>
                  </a:lnTo>
                  <a:lnTo>
                    <a:pt x="16120" y="2687"/>
                  </a:lnTo>
                  <a:lnTo>
                    <a:pt x="161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87;p38"/>
            <p:cNvSpPr/>
            <p:nvPr/>
          </p:nvSpPr>
          <p:spPr>
            <a:xfrm>
              <a:off x="5983625" y="664900"/>
              <a:ext cx="403000" cy="31775"/>
            </a:xfrm>
            <a:custGeom>
              <a:avLst/>
              <a:gdLst/>
              <a:ahLst/>
              <a:cxnLst/>
              <a:rect l="l" t="t" r="r" b="b"/>
              <a:pathLst>
                <a:path w="16120" h="1271" extrusionOk="0">
                  <a:moveTo>
                    <a:pt x="0" y="1"/>
                  </a:moveTo>
                  <a:lnTo>
                    <a:pt x="0" y="489"/>
                  </a:lnTo>
                  <a:lnTo>
                    <a:pt x="25" y="660"/>
                  </a:lnTo>
                  <a:lnTo>
                    <a:pt x="74" y="807"/>
                  </a:lnTo>
                  <a:lnTo>
                    <a:pt x="147" y="929"/>
                  </a:lnTo>
                  <a:lnTo>
                    <a:pt x="220" y="1051"/>
                  </a:lnTo>
                  <a:lnTo>
                    <a:pt x="342" y="1149"/>
                  </a:lnTo>
                  <a:lnTo>
                    <a:pt x="489" y="1222"/>
                  </a:lnTo>
                  <a:lnTo>
                    <a:pt x="635" y="1271"/>
                  </a:lnTo>
                  <a:lnTo>
                    <a:pt x="15485" y="1271"/>
                  </a:lnTo>
                  <a:lnTo>
                    <a:pt x="15631" y="1222"/>
                  </a:lnTo>
                  <a:lnTo>
                    <a:pt x="15778" y="1149"/>
                  </a:lnTo>
                  <a:lnTo>
                    <a:pt x="15900" y="1051"/>
                  </a:lnTo>
                  <a:lnTo>
                    <a:pt x="15973" y="929"/>
                  </a:lnTo>
                  <a:lnTo>
                    <a:pt x="16046" y="807"/>
                  </a:lnTo>
                  <a:lnTo>
                    <a:pt x="16095" y="660"/>
                  </a:lnTo>
                  <a:lnTo>
                    <a:pt x="16120" y="489"/>
                  </a:lnTo>
                  <a:lnTo>
                    <a:pt x="16120" y="1"/>
                  </a:lnTo>
                  <a:lnTo>
                    <a:pt x="16095" y="172"/>
                  </a:lnTo>
                  <a:lnTo>
                    <a:pt x="16046" y="318"/>
                  </a:lnTo>
                  <a:lnTo>
                    <a:pt x="15973" y="440"/>
                  </a:lnTo>
                  <a:lnTo>
                    <a:pt x="15900" y="562"/>
                  </a:lnTo>
                  <a:lnTo>
                    <a:pt x="15778" y="660"/>
                  </a:lnTo>
                  <a:lnTo>
                    <a:pt x="15631" y="733"/>
                  </a:lnTo>
                  <a:lnTo>
                    <a:pt x="15485" y="782"/>
                  </a:lnTo>
                  <a:lnTo>
                    <a:pt x="635" y="782"/>
                  </a:lnTo>
                  <a:lnTo>
                    <a:pt x="489" y="733"/>
                  </a:lnTo>
                  <a:lnTo>
                    <a:pt x="342" y="660"/>
                  </a:lnTo>
                  <a:lnTo>
                    <a:pt x="220" y="562"/>
                  </a:lnTo>
                  <a:lnTo>
                    <a:pt x="147" y="440"/>
                  </a:lnTo>
                  <a:lnTo>
                    <a:pt x="74" y="318"/>
                  </a:lnTo>
                  <a:lnTo>
                    <a:pt x="25" y="1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88;p38"/>
            <p:cNvSpPr/>
            <p:nvPr/>
          </p:nvSpPr>
          <p:spPr>
            <a:xfrm>
              <a:off x="6041025" y="3016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3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3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79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79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89;p38"/>
            <p:cNvSpPr/>
            <p:nvPr/>
          </p:nvSpPr>
          <p:spPr>
            <a:xfrm>
              <a:off x="6297450" y="3016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90;p38"/>
            <p:cNvSpPr/>
            <p:nvPr/>
          </p:nvSpPr>
          <p:spPr>
            <a:xfrm>
              <a:off x="60972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7" y="2150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1;p38"/>
            <p:cNvSpPr/>
            <p:nvPr/>
          </p:nvSpPr>
          <p:spPr>
            <a:xfrm>
              <a:off x="60972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2;p38"/>
            <p:cNvSpPr/>
            <p:nvPr/>
          </p:nvSpPr>
          <p:spPr>
            <a:xfrm>
              <a:off x="60972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3;p38"/>
            <p:cNvSpPr/>
            <p:nvPr/>
          </p:nvSpPr>
          <p:spPr>
            <a:xfrm>
              <a:off x="6160075" y="575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4;p38"/>
            <p:cNvSpPr/>
            <p:nvPr/>
          </p:nvSpPr>
          <p:spPr>
            <a:xfrm>
              <a:off x="60343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5;p38"/>
            <p:cNvSpPr/>
            <p:nvPr/>
          </p:nvSpPr>
          <p:spPr>
            <a:xfrm>
              <a:off x="60343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6;p38"/>
            <p:cNvSpPr/>
            <p:nvPr/>
          </p:nvSpPr>
          <p:spPr>
            <a:xfrm>
              <a:off x="60343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7;p38"/>
            <p:cNvSpPr/>
            <p:nvPr/>
          </p:nvSpPr>
          <p:spPr>
            <a:xfrm>
              <a:off x="6160075" y="509200"/>
              <a:ext cx="50100" cy="53775"/>
            </a:xfrm>
            <a:custGeom>
              <a:avLst/>
              <a:gdLst/>
              <a:ahLst/>
              <a:cxnLst/>
              <a:rect l="l" t="t" r="r" b="b"/>
              <a:pathLst>
                <a:path w="2004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03" y="2150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8;p38"/>
            <p:cNvSpPr/>
            <p:nvPr/>
          </p:nvSpPr>
          <p:spPr>
            <a:xfrm>
              <a:off x="5983625" y="399300"/>
              <a:ext cx="403000" cy="272950"/>
            </a:xfrm>
            <a:custGeom>
              <a:avLst/>
              <a:gdLst/>
              <a:ahLst/>
              <a:cxnLst/>
              <a:rect l="l" t="t" r="r" b="b"/>
              <a:pathLst>
                <a:path w="16120" h="10918" extrusionOk="0">
                  <a:moveTo>
                    <a:pt x="14434" y="1466"/>
                  </a:moveTo>
                  <a:lnTo>
                    <a:pt x="14508" y="1515"/>
                  </a:lnTo>
                  <a:lnTo>
                    <a:pt x="14557" y="1613"/>
                  </a:lnTo>
                  <a:lnTo>
                    <a:pt x="14581" y="1710"/>
                  </a:lnTo>
                  <a:lnTo>
                    <a:pt x="14581" y="9233"/>
                  </a:lnTo>
                  <a:lnTo>
                    <a:pt x="14557" y="9330"/>
                  </a:lnTo>
                  <a:lnTo>
                    <a:pt x="14508" y="9404"/>
                  </a:lnTo>
                  <a:lnTo>
                    <a:pt x="14434" y="9452"/>
                  </a:lnTo>
                  <a:lnTo>
                    <a:pt x="14337" y="9477"/>
                  </a:lnTo>
                  <a:lnTo>
                    <a:pt x="1783" y="9477"/>
                  </a:lnTo>
                  <a:lnTo>
                    <a:pt x="1686" y="9452"/>
                  </a:lnTo>
                  <a:lnTo>
                    <a:pt x="1612" y="9404"/>
                  </a:lnTo>
                  <a:lnTo>
                    <a:pt x="1564" y="9330"/>
                  </a:lnTo>
                  <a:lnTo>
                    <a:pt x="1539" y="9233"/>
                  </a:lnTo>
                  <a:lnTo>
                    <a:pt x="1539" y="1710"/>
                  </a:lnTo>
                  <a:lnTo>
                    <a:pt x="1564" y="1613"/>
                  </a:lnTo>
                  <a:lnTo>
                    <a:pt x="1612" y="1515"/>
                  </a:lnTo>
                  <a:lnTo>
                    <a:pt x="1686" y="1466"/>
                  </a:lnTo>
                  <a:close/>
                  <a:moveTo>
                    <a:pt x="0" y="1"/>
                  </a:moveTo>
                  <a:lnTo>
                    <a:pt x="0" y="10332"/>
                  </a:lnTo>
                  <a:lnTo>
                    <a:pt x="25" y="10429"/>
                  </a:lnTo>
                  <a:lnTo>
                    <a:pt x="74" y="10527"/>
                  </a:lnTo>
                  <a:lnTo>
                    <a:pt x="147" y="10625"/>
                  </a:lnTo>
                  <a:lnTo>
                    <a:pt x="220" y="10722"/>
                  </a:lnTo>
                  <a:lnTo>
                    <a:pt x="342" y="10796"/>
                  </a:lnTo>
                  <a:lnTo>
                    <a:pt x="489" y="10869"/>
                  </a:lnTo>
                  <a:lnTo>
                    <a:pt x="635" y="10918"/>
                  </a:lnTo>
                  <a:lnTo>
                    <a:pt x="15485" y="10918"/>
                  </a:lnTo>
                  <a:lnTo>
                    <a:pt x="15631" y="10869"/>
                  </a:lnTo>
                  <a:lnTo>
                    <a:pt x="15778" y="10796"/>
                  </a:lnTo>
                  <a:lnTo>
                    <a:pt x="15900" y="10698"/>
                  </a:lnTo>
                  <a:lnTo>
                    <a:pt x="15973" y="10576"/>
                  </a:lnTo>
                  <a:lnTo>
                    <a:pt x="16046" y="10454"/>
                  </a:lnTo>
                  <a:lnTo>
                    <a:pt x="16095" y="10307"/>
                  </a:lnTo>
                  <a:lnTo>
                    <a:pt x="16120" y="10136"/>
                  </a:lnTo>
                  <a:lnTo>
                    <a:pt x="161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9;p38"/>
            <p:cNvSpPr/>
            <p:nvPr/>
          </p:nvSpPr>
          <p:spPr>
            <a:xfrm>
              <a:off x="62852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00;p38"/>
            <p:cNvSpPr/>
            <p:nvPr/>
          </p:nvSpPr>
          <p:spPr>
            <a:xfrm>
              <a:off x="62852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01;p38"/>
            <p:cNvSpPr/>
            <p:nvPr/>
          </p:nvSpPr>
          <p:spPr>
            <a:xfrm>
              <a:off x="62852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02;p38"/>
            <p:cNvSpPr/>
            <p:nvPr/>
          </p:nvSpPr>
          <p:spPr>
            <a:xfrm>
              <a:off x="62223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03;p38"/>
            <p:cNvSpPr/>
            <p:nvPr/>
          </p:nvSpPr>
          <p:spPr>
            <a:xfrm>
              <a:off x="6160075" y="448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04;p38"/>
            <p:cNvSpPr/>
            <p:nvPr/>
          </p:nvSpPr>
          <p:spPr>
            <a:xfrm>
              <a:off x="62223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05;p38"/>
            <p:cNvSpPr/>
            <p:nvPr/>
          </p:nvSpPr>
          <p:spPr>
            <a:xfrm>
              <a:off x="62223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576;p38"/>
          <p:cNvSpPr/>
          <p:nvPr/>
        </p:nvSpPr>
        <p:spPr>
          <a:xfrm>
            <a:off x="1132903" y="2026356"/>
            <a:ext cx="339959" cy="297093"/>
          </a:xfrm>
          <a:custGeom>
            <a:avLst/>
            <a:gdLst/>
            <a:ahLst/>
            <a:cxnLst/>
            <a:rect l="l" t="t" r="r" b="b"/>
            <a:pathLst>
              <a:path w="16266" h="14215" extrusionOk="0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507;p38"/>
          <p:cNvGrpSpPr/>
          <p:nvPr/>
        </p:nvGrpSpPr>
        <p:grpSpPr>
          <a:xfrm>
            <a:off x="6395869" y="2039850"/>
            <a:ext cx="386943" cy="372647"/>
            <a:chOff x="2583325" y="2972875"/>
            <a:chExt cx="462850" cy="445750"/>
          </a:xfrm>
        </p:grpSpPr>
        <p:sp>
          <p:nvSpPr>
            <p:cNvPr id="75" name="Google Shape;508;p38"/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9;p38"/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84958" y="1653309"/>
            <a:ext cx="7578744" cy="5034664"/>
          </a:xfrm>
        </p:spPr>
        <p:txBody>
          <a:bodyPr/>
          <a:lstStyle/>
          <a:p>
            <a:pPr marL="0" lvl="0" indent="0">
              <a:buNone/>
            </a:pPr>
            <a:r>
              <a:rPr lang="tr-TR" sz="3000" dirty="0" smtClean="0">
                <a:solidFill>
                  <a:srgbClr val="F20253"/>
                </a:solidFill>
                <a:latin typeface="Raleway" panose="020B0604020202020204" charset="-94"/>
              </a:rPr>
              <a:t>Araştırma/Etki Değerlendirme</a:t>
            </a:r>
          </a:p>
          <a:p>
            <a:pPr marL="0" lvl="0" indent="0">
              <a:buNone/>
            </a:pPr>
            <a:endParaRPr lang="tr-TR" sz="2000" b="1" dirty="0" smtClean="0">
              <a:solidFill>
                <a:srgbClr val="F20253"/>
              </a:solidFill>
              <a:latin typeface="Raleway" panose="020B0604020202020204" charset="-94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tr-TR" sz="2000" dirty="0" smtClean="0">
                <a:latin typeface="Raleway" panose="020B0604020202020204" charset="-94"/>
              </a:rPr>
              <a:t>Yayın sayısı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tr-TR" sz="2000" dirty="0" smtClean="0">
                <a:latin typeface="Raleway" panose="020B0604020202020204" charset="-94"/>
              </a:rPr>
              <a:t>Atıf sayısı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tr-TR" sz="2000" dirty="0" smtClean="0">
                <a:latin typeface="Raleway" panose="020B0604020202020204" charset="-94"/>
              </a:rPr>
              <a:t>H-indeks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tr-TR" sz="2000" dirty="0" smtClean="0">
                <a:latin typeface="Raleway" panose="020B0604020202020204" charset="-94"/>
              </a:rPr>
              <a:t>Etki faktörü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tr-TR" sz="2000" dirty="0" err="1" smtClean="0">
                <a:latin typeface="Raleway" panose="020B0604020202020204" charset="-94"/>
              </a:rPr>
              <a:t>Altmetrics</a:t>
            </a:r>
            <a:endParaRPr lang="tr-TR" sz="2000" dirty="0">
              <a:latin typeface="Raleway" panose="020B0604020202020204" charset="-94"/>
            </a:endParaRPr>
          </a:p>
          <a:p>
            <a:pPr marL="139700" lvl="0" indent="0">
              <a:buClr>
                <a:schemeClr val="dk1"/>
              </a:buClr>
              <a:buSzPts val="1100"/>
              <a:buNone/>
            </a:pPr>
            <a:endParaRPr lang="tr-TR" sz="2000" dirty="0">
              <a:latin typeface="Raleway" panose="020B0604020202020204" charset="-94"/>
            </a:endParaRPr>
          </a:p>
          <a:p>
            <a:pPr marL="0" lvl="0" indent="0">
              <a:buNone/>
            </a:pPr>
            <a:endParaRPr lang="tr-TR" sz="2000" dirty="0">
              <a:solidFill>
                <a:srgbClr val="F20253"/>
              </a:solidFill>
              <a:latin typeface="Raleway" panose="020B060402020202020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52750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ctrTitle"/>
          </p:nvPr>
        </p:nvSpPr>
        <p:spPr>
          <a:xfrm>
            <a:off x="600239" y="1535161"/>
            <a:ext cx="4728642" cy="18850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tr-TR" sz="3500" dirty="0" smtClean="0"/>
              <a:t>Açık Erişim Dergiler</a:t>
            </a:r>
            <a:br>
              <a:rPr lang="tr-TR" sz="3500" dirty="0" smtClean="0"/>
            </a:br>
            <a:r>
              <a:rPr lang="tr-TR" sz="3500" dirty="0" smtClean="0"/>
              <a:t>Etki Değerlendirme</a:t>
            </a:r>
            <a:r>
              <a:rPr lang="tr-TR" dirty="0"/>
              <a:t/>
            </a:r>
            <a:br>
              <a:rPr lang="tr-TR" dirty="0"/>
            </a:br>
            <a:endParaRPr sz="2000" dirty="0"/>
          </a:p>
        </p:txBody>
      </p:sp>
      <p:pic>
        <p:nvPicPr>
          <p:cNvPr id="3" name="Picture 6" descr="https://upload.wikimedia.org/wikipedia/commons/thumb/2/25/Open_Access_logo_PLoS_white.svg/1200px-Open_Access_logo_PLoS_whit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81" y="226337"/>
            <a:ext cx="1910993" cy="298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88;p12"/>
          <p:cNvSpPr txBox="1">
            <a:spLocks/>
          </p:cNvSpPr>
          <p:nvPr/>
        </p:nvSpPr>
        <p:spPr>
          <a:xfrm>
            <a:off x="688374" y="3546763"/>
            <a:ext cx="5351830" cy="25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tr-TR" sz="2000" dirty="0"/>
              <a:t>Güleda Doğan</a:t>
            </a:r>
            <a:br>
              <a:rPr lang="tr-TR" sz="2000" dirty="0"/>
            </a:b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/>
              <a:t>Hacettepe Üniversitesi</a:t>
            </a:r>
            <a:br>
              <a:rPr lang="tr-TR" sz="2000" dirty="0"/>
            </a:br>
            <a:r>
              <a:rPr lang="tr-TR" sz="2000" dirty="0"/>
              <a:t>Bilgi ve Belge Yönetimi Bölümü</a:t>
            </a:r>
            <a:br>
              <a:rPr lang="tr-TR" sz="2000" dirty="0"/>
            </a:br>
            <a:r>
              <a:rPr lang="tr-TR" sz="1600" dirty="0" smtClean="0"/>
              <a:t>gduzyol@hacettepe.edu.tr</a:t>
            </a:r>
          </a:p>
          <a:p>
            <a:r>
              <a:rPr lang="tr-TR" sz="1600" dirty="0" smtClean="0"/>
              <a:t>guledaduzyol@gmail.com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2000" dirty="0" smtClean="0"/>
              <a:t/>
            </a:r>
            <a:br>
              <a:rPr lang="tr-TR" sz="2000" dirty="0" smtClean="0"/>
            </a:br>
            <a:endParaRPr lang="tr-TR" sz="2000" dirty="0"/>
          </a:p>
        </p:txBody>
      </p:sp>
      <p:sp>
        <p:nvSpPr>
          <p:cNvPr id="5" name="Google Shape;88;p12"/>
          <p:cNvSpPr txBox="1">
            <a:spLocks/>
          </p:cNvSpPr>
          <p:nvPr/>
        </p:nvSpPr>
        <p:spPr>
          <a:xfrm>
            <a:off x="4344138" y="4693186"/>
            <a:ext cx="4403255" cy="1839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tr-TR" sz="2000" dirty="0" smtClean="0"/>
              <a:t/>
            </a:r>
            <a:br>
              <a:rPr lang="tr-TR" sz="2000" dirty="0" smtClean="0"/>
            </a:br>
            <a:r>
              <a:rPr lang="tr-TR" sz="2000" dirty="0" smtClean="0"/>
              <a:t/>
            </a:r>
            <a:br>
              <a:rPr lang="tr-TR" sz="2000" dirty="0" smtClean="0"/>
            </a:br>
            <a:r>
              <a:rPr lang="tr-TR" sz="2000" dirty="0" smtClean="0"/>
              <a:t>H.Ü. Üroloji Anabilim Dalı </a:t>
            </a:r>
            <a:br>
              <a:rPr lang="tr-TR" sz="2000" dirty="0" smtClean="0"/>
            </a:br>
            <a:r>
              <a:rPr lang="tr-TR" sz="2000" dirty="0" smtClean="0"/>
              <a:t>Çarşamba Toplantısı</a:t>
            </a:r>
            <a:br>
              <a:rPr lang="tr-TR" sz="2000" dirty="0" smtClean="0"/>
            </a:br>
            <a:r>
              <a:rPr lang="tr-TR" sz="2000" dirty="0" smtClean="0"/>
              <a:t>13 Ocak 2021</a:t>
            </a:r>
            <a:br>
              <a:rPr lang="tr-TR" sz="2000" dirty="0" smtClean="0"/>
            </a:b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98122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/>
          <p:cNvSpPr/>
          <p:nvPr/>
        </p:nvSpPr>
        <p:spPr>
          <a:xfrm>
            <a:off x="0" y="4044028"/>
            <a:ext cx="7858406" cy="19332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2"/>
          <p:cNvSpPr txBox="1">
            <a:spLocks noGrp="1"/>
          </p:cNvSpPr>
          <p:nvPr>
            <p:ph type="body" idx="1"/>
          </p:nvPr>
        </p:nvSpPr>
        <p:spPr>
          <a:xfrm>
            <a:off x="473725" y="782198"/>
            <a:ext cx="8006850" cy="2490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3500" b="1" dirty="0">
                <a:latin typeface="Raleway" panose="020B0604020202020204" charset="-94"/>
              </a:rPr>
              <a:t>A</a:t>
            </a:r>
            <a:r>
              <a:rPr lang="tr-TR" sz="3500" b="1" dirty="0" smtClean="0">
                <a:latin typeface="Raleway" panose="020B0604020202020204" charset="-94"/>
              </a:rPr>
              <a:t>çık erişim zorunluluğu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3500" dirty="0" smtClean="0">
                <a:latin typeface="Raleway" panose="020B0604020202020204" charset="-94"/>
              </a:rPr>
              <a:t>Hakemli dergi makaleleri 2014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3500" dirty="0" smtClean="0">
                <a:latin typeface="Raleway" panose="020B0604020202020204" charset="-94"/>
              </a:rPr>
              <a:t>Araştırma verileri 2017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500" dirty="0">
              <a:latin typeface="Raleway" panose="020B0604020202020204" charset="-94"/>
            </a:endParaRPr>
          </a:p>
        </p:txBody>
      </p:sp>
      <p:sp>
        <p:nvSpPr>
          <p:cNvPr id="177" name="Google Shape;177;p22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" y="3272828"/>
            <a:ext cx="9142189" cy="3585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28"/>
          <p:cNvGrpSpPr/>
          <p:nvPr/>
        </p:nvGrpSpPr>
        <p:grpSpPr>
          <a:xfrm>
            <a:off x="5787577" y="2669418"/>
            <a:ext cx="3356422" cy="3483050"/>
            <a:chOff x="5787577" y="1189775"/>
            <a:chExt cx="3356422" cy="3483050"/>
          </a:xfrm>
        </p:grpSpPr>
        <p:sp>
          <p:nvSpPr>
            <p:cNvPr id="246" name="Google Shape;246;p28"/>
            <p:cNvSpPr/>
            <p:nvPr/>
          </p:nvSpPr>
          <p:spPr>
            <a:xfrm>
              <a:off x="5787577" y="1189775"/>
              <a:ext cx="3356422" cy="669000"/>
            </a:xfrm>
            <a:prstGeom prst="chevron">
              <a:avLst>
                <a:gd name="adj" fmla="val 50000"/>
              </a:avLst>
            </a:prstGeom>
            <a:solidFill>
              <a:srgbClr val="F20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tr-TR" sz="2400" dirty="0" smtClean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  Bethesda, Berlin</a:t>
              </a:r>
              <a:endParaRPr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7" name="Google Shape;247;p28"/>
            <p:cNvSpPr txBox="1"/>
            <p:nvPr/>
          </p:nvSpPr>
          <p:spPr>
            <a:xfrm>
              <a:off x="5905041" y="2057125"/>
              <a:ext cx="3124233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>
                <a:lnSpc>
                  <a:spcPct val="115000"/>
                </a:lnSpc>
                <a:spcAft>
                  <a:spcPts val="600"/>
                </a:spcAft>
                <a:buClr>
                  <a:schemeClr val="dk1"/>
                </a:buClr>
                <a:buSzPts val="1100"/>
              </a:pPr>
              <a:r>
                <a:rPr lang="en-US" sz="1600" dirty="0">
                  <a:solidFill>
                    <a:srgbClr val="677480"/>
                  </a:solidFill>
                  <a:latin typeface="Raleway" panose="020B0604020202020204" charset="-94"/>
                  <a:ea typeface="Lato"/>
                  <a:cs typeface="Lato"/>
                  <a:sym typeface="Lato"/>
                </a:rPr>
                <a:t>Bethesda Statement on Open Access Publishing, </a:t>
              </a:r>
              <a:r>
                <a:rPr lang="en-US" sz="1600" dirty="0" smtClean="0">
                  <a:solidFill>
                    <a:srgbClr val="677480"/>
                  </a:solidFill>
                  <a:latin typeface="Raleway" panose="020B0604020202020204" charset="-94"/>
                  <a:ea typeface="Lato"/>
                  <a:cs typeface="Lato"/>
                  <a:sym typeface="Lato"/>
                </a:rPr>
                <a:t>2003</a:t>
              </a:r>
              <a:endParaRPr lang="tr-TR" sz="1600" dirty="0" smtClean="0">
                <a:solidFill>
                  <a:srgbClr val="677480"/>
                </a:solidFill>
                <a:latin typeface="Raleway" panose="020B0604020202020204" charset="-94"/>
                <a:ea typeface="Lato"/>
                <a:cs typeface="Lato"/>
                <a:sym typeface="Lato"/>
              </a:endParaRPr>
            </a:p>
            <a:p>
              <a:pPr lvl="0">
                <a:lnSpc>
                  <a:spcPct val="115000"/>
                </a:lnSpc>
                <a:buClr>
                  <a:schemeClr val="dk1"/>
                </a:buClr>
                <a:buSzPts val="1100"/>
              </a:pPr>
              <a:r>
                <a:rPr lang="en-US" sz="1600" dirty="0" smtClean="0">
                  <a:solidFill>
                    <a:srgbClr val="677480"/>
                  </a:solidFill>
                  <a:latin typeface="Raleway" panose="020B0604020202020204" charset="-94"/>
                  <a:ea typeface="Lato"/>
                  <a:cs typeface="Lato"/>
                  <a:sym typeface="Lato"/>
                </a:rPr>
                <a:t>Berlin </a:t>
              </a:r>
              <a:r>
                <a:rPr lang="en-US" sz="1600" dirty="0">
                  <a:solidFill>
                    <a:srgbClr val="677480"/>
                  </a:solidFill>
                  <a:latin typeface="Raleway" panose="020B0604020202020204" charset="-94"/>
                  <a:ea typeface="Lato"/>
                  <a:cs typeface="Lato"/>
                  <a:sym typeface="Lato"/>
                </a:rPr>
                <a:t>Declaration on Open Access to Knowledge in the Sciences and Humanities, 2003</a:t>
              </a:r>
            </a:p>
            <a:p>
              <a:pPr lvl="0">
                <a:lnSpc>
                  <a:spcPct val="115000"/>
                </a:lnSpc>
                <a:buClr>
                  <a:schemeClr val="dk1"/>
                </a:buClr>
                <a:buSzPts val="1100"/>
              </a:pPr>
              <a:endParaRPr lang="tr-TR" sz="1600" dirty="0" smtClean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lvl="0">
                <a:lnSpc>
                  <a:spcPct val="115000"/>
                </a:lnSpc>
                <a:buClr>
                  <a:schemeClr val="dk1"/>
                </a:buClr>
                <a:buSzPts val="1100"/>
              </a:pPr>
              <a:endParaRPr lang="en-US" sz="16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48" name="Google Shape;248;p28"/>
          <p:cNvGrpSpPr/>
          <p:nvPr/>
        </p:nvGrpSpPr>
        <p:grpSpPr>
          <a:xfrm>
            <a:off x="0" y="2669632"/>
            <a:ext cx="3546900" cy="3482836"/>
            <a:chOff x="0" y="1189989"/>
            <a:chExt cx="3546900" cy="3482836"/>
          </a:xfrm>
        </p:grpSpPr>
        <p:sp>
          <p:nvSpPr>
            <p:cNvPr id="249" name="Google Shape;249;p28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name="adj" fmla="val 50000"/>
              </a:avLst>
            </a:prstGeom>
            <a:solidFill>
              <a:srgbClr val="7EC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tr-TR" sz="2400" dirty="0" smtClean="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Internet</a:t>
              </a:r>
              <a:endParaRPr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50" name="Google Shape;250;p28"/>
            <p:cNvSpPr txBox="1"/>
            <p:nvPr/>
          </p:nvSpPr>
          <p:spPr>
            <a:xfrm>
              <a:off x="418642" y="2057125"/>
              <a:ext cx="247292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>
                <a:lnSpc>
                  <a:spcPct val="115000"/>
                </a:lnSpc>
              </a:pPr>
              <a:r>
                <a:rPr lang="en-US" sz="1600" dirty="0">
                  <a:solidFill>
                    <a:srgbClr val="677480"/>
                  </a:solidFill>
                  <a:latin typeface="Raleway" panose="020B0604020202020204" charset="-94"/>
                  <a:ea typeface="Lato"/>
                  <a:cs typeface="Lato"/>
                  <a:sym typeface="Lato"/>
                </a:rPr>
                <a:t>1990s: World </a:t>
              </a:r>
              <a:r>
                <a:rPr lang="tr-TR" sz="1600" dirty="0" smtClean="0">
                  <a:solidFill>
                    <a:srgbClr val="677480"/>
                  </a:solidFill>
                  <a:latin typeface="Raleway" panose="020B0604020202020204" charset="-94"/>
                  <a:ea typeface="Lato"/>
                  <a:cs typeface="Lato"/>
                  <a:sym typeface="Lato"/>
                </a:rPr>
                <a:t>W</a:t>
              </a:r>
              <a:r>
                <a:rPr lang="en-US" sz="1600" dirty="0" smtClean="0">
                  <a:solidFill>
                    <a:srgbClr val="677480"/>
                  </a:solidFill>
                  <a:latin typeface="Raleway" panose="020B0604020202020204" charset="-94"/>
                  <a:ea typeface="Lato"/>
                  <a:cs typeface="Lato"/>
                  <a:sym typeface="Lato"/>
                </a:rPr>
                <a:t>ide </a:t>
              </a:r>
              <a:r>
                <a:rPr lang="tr-TR" sz="1600" dirty="0">
                  <a:solidFill>
                    <a:srgbClr val="677480"/>
                  </a:solidFill>
                  <a:latin typeface="Raleway" panose="020B0604020202020204" charset="-94"/>
                  <a:ea typeface="Lato"/>
                  <a:cs typeface="Lato"/>
                  <a:sym typeface="Lato"/>
                </a:rPr>
                <a:t>W</a:t>
              </a:r>
              <a:r>
                <a:rPr lang="en-US" sz="1600" dirty="0" err="1" smtClean="0">
                  <a:solidFill>
                    <a:srgbClr val="677480"/>
                  </a:solidFill>
                  <a:latin typeface="Raleway" panose="020B0604020202020204" charset="-94"/>
                  <a:ea typeface="Lato"/>
                  <a:cs typeface="Lato"/>
                  <a:sym typeface="Lato"/>
                </a:rPr>
                <a:t>eb</a:t>
              </a:r>
              <a:r>
                <a:rPr lang="en-US" sz="1600" dirty="0">
                  <a:solidFill>
                    <a:srgbClr val="677480"/>
                  </a:solidFill>
                  <a:latin typeface="Raleway" panose="020B0604020202020204" charset="-94"/>
                  <a:ea typeface="Lato"/>
                  <a:cs typeface="Lato"/>
                  <a:sym typeface="Lato"/>
                </a:rPr>
                <a:t>, </a:t>
              </a:r>
              <a:r>
                <a:rPr lang="en-US" sz="1600" dirty="0" smtClean="0">
                  <a:solidFill>
                    <a:srgbClr val="677480"/>
                  </a:solidFill>
                  <a:latin typeface="Raleway" panose="020B0604020202020204" charset="-94"/>
                  <a:ea typeface="Lato"/>
                  <a:cs typeface="Lato"/>
                  <a:sym typeface="Lato"/>
                </a:rPr>
                <a:t>access revolution</a:t>
              </a:r>
              <a:endParaRPr lang="en-US" sz="1600" dirty="0">
                <a:solidFill>
                  <a:srgbClr val="677480"/>
                </a:solidFill>
                <a:latin typeface="Raleway" panose="020B0604020202020204" charset="-94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51" name="Google Shape;251;p28"/>
          <p:cNvGrpSpPr/>
          <p:nvPr/>
        </p:nvGrpSpPr>
        <p:grpSpPr>
          <a:xfrm>
            <a:off x="3016632" y="2669418"/>
            <a:ext cx="3305700" cy="3483050"/>
            <a:chOff x="2944204" y="1189775"/>
            <a:chExt cx="3305700" cy="3483050"/>
          </a:xfrm>
        </p:grpSpPr>
        <p:sp>
          <p:nvSpPr>
            <p:cNvPr id="252" name="Google Shape;252;p28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218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tr-TR" sz="2400" dirty="0" smtClean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BOAI</a:t>
              </a:r>
              <a:endParaRPr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3" name="Google Shape;253;p28"/>
            <p:cNvSpPr txBox="1"/>
            <p:nvPr/>
          </p:nvSpPr>
          <p:spPr>
            <a:xfrm>
              <a:off x="3123446" y="2057125"/>
              <a:ext cx="2591704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>
                <a:lnSpc>
                  <a:spcPct val="115000"/>
                </a:lnSpc>
                <a:buClr>
                  <a:schemeClr val="dk1"/>
                </a:buClr>
                <a:buSzPts val="1100"/>
              </a:pPr>
              <a:r>
                <a:rPr lang="tr-TR" sz="1600" dirty="0">
                  <a:solidFill>
                    <a:srgbClr val="677480"/>
                  </a:solidFill>
                  <a:latin typeface="Raleway" panose="020B0604020202020204" charset="-94"/>
                  <a:ea typeface="Lato"/>
                  <a:cs typeface="Lato"/>
                  <a:sym typeface="Lato"/>
                </a:rPr>
                <a:t>Budapest Open Access </a:t>
              </a:r>
              <a:r>
                <a:rPr lang="tr-TR" sz="1600" dirty="0" err="1" smtClean="0">
                  <a:solidFill>
                    <a:srgbClr val="677480"/>
                  </a:solidFill>
                  <a:latin typeface="Raleway" panose="020B0604020202020204" charset="-94"/>
                  <a:ea typeface="Lato"/>
                  <a:cs typeface="Lato"/>
                  <a:sym typeface="Lato"/>
                </a:rPr>
                <a:t>Initiative</a:t>
              </a:r>
              <a:r>
                <a:rPr lang="tr-TR" sz="1600" dirty="0" smtClean="0">
                  <a:solidFill>
                    <a:srgbClr val="677480"/>
                  </a:solidFill>
                  <a:latin typeface="Raleway" panose="020B0604020202020204" charset="-94"/>
                  <a:ea typeface="Lato"/>
                  <a:cs typeface="Lato"/>
                  <a:sym typeface="Lato"/>
                </a:rPr>
                <a:t>, 2002</a:t>
              </a:r>
              <a:endParaRPr sz="1200" dirty="0">
                <a:solidFill>
                  <a:srgbClr val="434343"/>
                </a:solidFill>
                <a:latin typeface="Raleway" panose="020B0604020202020204" charset="-94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54" name="Google Shape;254;p28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411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2"/>
          <p:cNvPicPr preferRelativeResize="0"/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0"/>
            <a:ext cx="9144000" cy="3200400"/>
          </a:xfrm>
          <a:prstGeom prst="rect">
            <a:avLst/>
          </a:prstGeom>
          <a:noFill/>
          <a:ln>
            <a:noFill/>
          </a:ln>
          <a:effectLst>
            <a:glow>
              <a:schemeClr val="bg1"/>
            </a:glow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sp>
        <p:nvSpPr>
          <p:cNvPr id="172" name="Google Shape;172;p22"/>
          <p:cNvSpPr txBox="1">
            <a:spLocks noGrp="1"/>
          </p:cNvSpPr>
          <p:nvPr>
            <p:ph type="body" idx="1"/>
          </p:nvPr>
        </p:nvSpPr>
        <p:spPr>
          <a:xfrm>
            <a:off x="924124" y="1557552"/>
            <a:ext cx="6699547" cy="8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3600" dirty="0" smtClean="0">
                <a:solidFill>
                  <a:schemeClr val="tx1"/>
                </a:solidFill>
                <a:latin typeface="Raleway" panose="020B0604020202020204" charset="-94"/>
              </a:rPr>
              <a:t>Daha fazla insana ulaşmak ...</a:t>
            </a:r>
            <a:endParaRPr sz="3600" dirty="0">
              <a:solidFill>
                <a:schemeClr val="tx1"/>
              </a:solidFill>
              <a:latin typeface="Raleway" panose="020B0604020202020204" charset="-94"/>
            </a:endParaRPr>
          </a:p>
        </p:txBody>
      </p:sp>
      <p:sp>
        <p:nvSpPr>
          <p:cNvPr id="177" name="Google Shape;177;p22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176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976" b="1600"/>
          <a:stretch/>
        </p:blipFill>
        <p:spPr>
          <a:xfrm>
            <a:off x="0" y="0"/>
            <a:ext cx="9142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5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60" y="407629"/>
            <a:ext cx="9155660" cy="583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1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ton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8879</TotalTime>
  <Words>536</Words>
  <Application>Microsoft Office PowerPoint</Application>
  <PresentationFormat>On-screen Show (4:3)</PresentationFormat>
  <Paragraphs>171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Raleway</vt:lpstr>
      <vt:lpstr>Arial</vt:lpstr>
      <vt:lpstr>Lato</vt:lpstr>
      <vt:lpstr>Antonio template</vt:lpstr>
      <vt:lpstr>Açık Erişim Dergiler Yağmacı Yayıncılar Araştırma Değerlendirme </vt:lpstr>
      <vt:lpstr>Güleda Doğan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Açık Erişim Arşivleri</vt:lpstr>
      <vt:lpstr>PowerPoint Presentation</vt:lpstr>
      <vt:lpstr>PowerPoint Presentation</vt:lpstr>
      <vt:lpstr>Açık Erişim Politikaları</vt:lpstr>
      <vt:lpstr>PowerPoint Presentation</vt:lpstr>
      <vt:lpstr>PowerPoint Presentation</vt:lpstr>
      <vt:lpstr>Yağmacı Dergiler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 LIST  TO RULE THEM 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Açık Erişim Dergiler Etki Değerlendirme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guleda</dc:creator>
  <cp:lastModifiedBy>guleda</cp:lastModifiedBy>
  <cp:revision>160</cp:revision>
  <dcterms:modified xsi:type="dcterms:W3CDTF">2021-02-08T06:31:31Z</dcterms:modified>
</cp:coreProperties>
</file>