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86" r:id="rId3"/>
    <p:sldId id="262" r:id="rId4"/>
    <p:sldId id="291" r:id="rId5"/>
    <p:sldId id="310" r:id="rId6"/>
    <p:sldId id="312" r:id="rId7"/>
    <p:sldId id="326" r:id="rId8"/>
    <p:sldId id="325" r:id="rId9"/>
    <p:sldId id="259" r:id="rId10"/>
    <p:sldId id="318" r:id="rId11"/>
    <p:sldId id="319" r:id="rId12"/>
    <p:sldId id="323" r:id="rId13"/>
    <p:sldId id="324" r:id="rId14"/>
    <p:sldId id="327" r:id="rId15"/>
  </p:sldIdLst>
  <p:sldSz cx="9144000" cy="5143500" type="screen16x9"/>
  <p:notesSz cx="6858000" cy="9144000"/>
  <p:embeddedFontLst>
    <p:embeddedFont>
      <p:font typeface="Lora" panose="020B0604020202020204" charset="-94"/>
      <p:regular r:id="rId17"/>
      <p:bold r:id="rId18"/>
      <p:italic r:id="rId19"/>
      <p:boldItalic r:id="rId20"/>
    </p:embeddedFont>
    <p:embeddedFont>
      <p:font typeface="Quattrocento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29776E-429D-4FB6-AD1E-29096621B71C}">
  <a:tblStyle styleId="{C029776E-429D-4FB6-AD1E-29096621B7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06" autoAdjust="0"/>
  </p:normalViewPr>
  <p:slideViewPr>
    <p:cSldViewPr snapToGrid="0">
      <p:cViewPr varScale="1">
        <p:scale>
          <a:sx n="119" d="100"/>
          <a:sy n="119" d="100"/>
        </p:scale>
        <p:origin x="12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k.gov.tr/Sayfalar/Haberler/yagmaci-dergi-yayinlarina-onlem.asp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k.gov.tr/duyuru/2019E_S%C4%B1kcaSorulanSorularveCevaplar%C4%B1_141019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rkac.org/2019/12/yagmaci-faaliyetlerin-nedeni-acik-erisim-felsefesi-degil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1586-019-03759-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1586-019-03759-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checksubmit.or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thinkchecksubmit.org/translations/turkish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1586-019-03759-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oaj.org/2014/08/28/some-journals-say-they-are-in-doaj-when-they-are-not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Y_Sza4rPDkf-NNX9kwiErGrKeNTM75md9B63A_gVpaQ/edit#gid=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arkac.org/2019/12/yagmaci-faaliyetlerin-nedeni-acik-erisim-felsefesi-degil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Kaynak: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https://www.yok.gov.tr/Sayfalar/Haberler/yagmaci-dergi-yayinlarina-onlem.aspx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2560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Kaynak: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http://www.uak.gov.tr/duyuru/2019E_S%C4%B1kcaSorulanSorularveCevaplar%C4%B1_141019.pdf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8091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Kaynak: </a:t>
            </a:r>
            <a:r>
              <a:rPr lang="en-US" dirty="0" smtClean="0">
                <a:hlinkClick r:id="rId3"/>
              </a:rPr>
              <a:t>https://sarkac.org/2019/12/yagmaci-faaliyetlerin-nedeni-acik-erisim-felsefesi-degil/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283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0455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20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Kaynak: </a:t>
            </a:r>
            <a:r>
              <a:rPr lang="en-US" dirty="0" smtClean="0">
                <a:hlinkClick r:id="rId3"/>
              </a:rPr>
              <a:t>https://www.nature.com/articles/d41586-019-03759-y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26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Kaynak: </a:t>
            </a:r>
            <a:r>
              <a:rPr lang="en-US" dirty="0" smtClean="0">
                <a:hlinkClick r:id="rId3"/>
              </a:rPr>
              <a:t>https://www.nature.com/articles/d41586-019-03759-y</a:t>
            </a:r>
            <a:endParaRPr lang="en-US" dirty="0" smtClean="0"/>
          </a:p>
          <a:p>
            <a:pPr marL="139700" indent="0">
              <a:buNone/>
            </a:pPr>
            <a:endParaRPr lang="tr-T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8774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 smtClean="0"/>
              <a:t>Kaynaklar</a:t>
            </a:r>
            <a:r>
              <a:rPr lang="en-US" dirty="0" smtClean="0"/>
              <a:t>:</a:t>
            </a: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dirty="0" smtClean="0">
                <a:hlinkClick r:id="rId3"/>
              </a:rPr>
              <a:t>https://thinkchecksubmit.org/</a:t>
            </a: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dirty="0" smtClean="0">
                <a:hlinkClick r:id="rId4"/>
              </a:rPr>
              <a:t>http://thinkchecksubmit.org/translations/turkish/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86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tr-TR" dirty="0" smtClean="0"/>
              <a:t>Kaynak: </a:t>
            </a:r>
            <a:r>
              <a:rPr lang="tr-TR" dirty="0" smtClean="0">
                <a:hlinkClick r:id="rId3"/>
              </a:rPr>
              <a:t>https://www.nature.com/articles/d41586-019-03759-y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83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tr-TR" dirty="0" smtClean="0">
                <a:hlinkClick r:id="rId3"/>
              </a:rPr>
              <a:t>Kaynak: https://blog.doaj.org/2014/08/28/some-journals-say-they-are-in-doaj-when-they-are-not/</a:t>
            </a: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88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tr-TR" dirty="0" smtClean="0">
                <a:hlinkClick r:id="rId3"/>
              </a:rPr>
              <a:t>Kaynak:</a:t>
            </a:r>
            <a:r>
              <a:rPr lang="tr-TR" baseline="0" dirty="0" smtClean="0">
                <a:hlinkClick r:id="rId3"/>
              </a:rPr>
              <a:t> </a:t>
            </a:r>
            <a:r>
              <a:rPr lang="tr-TR" dirty="0" smtClean="0">
                <a:hlinkClick r:id="rId3"/>
              </a:rPr>
              <a:t>https://docs.google.com/spreadsheets/d/1Y_Sza4rPDkf-NNX9kwiErGrKeNTM75md9B63A_gVpaQ/edit#gid=0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7310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Kaynak: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https://sarkac.org/2019/12/yagmaci-faaliyetlerin-nedeni-acik-erisim-felsefesi-degil/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29" y="1820568"/>
            <a:ext cx="7556355" cy="7207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 err="1" smtClean="0"/>
              <a:t>Akademide</a:t>
            </a:r>
            <a:r>
              <a:rPr lang="en-US" sz="3100" dirty="0" smtClean="0"/>
              <a:t> “</a:t>
            </a:r>
            <a:r>
              <a:rPr lang="en-US" sz="3100" dirty="0" err="1" smtClean="0"/>
              <a:t>Yağmacı</a:t>
            </a:r>
            <a:r>
              <a:rPr lang="en-US" sz="3100" dirty="0" smtClean="0"/>
              <a:t> </a:t>
            </a:r>
            <a:r>
              <a:rPr lang="en-US" sz="3100" dirty="0" err="1" smtClean="0"/>
              <a:t>Dergiler</a:t>
            </a:r>
            <a:r>
              <a:rPr lang="en-US" sz="3100" dirty="0" smtClean="0"/>
              <a:t>” </a:t>
            </a:r>
            <a:r>
              <a:rPr lang="en-US" sz="3100" dirty="0" err="1" smtClean="0"/>
              <a:t>Sorunu</a:t>
            </a:r>
            <a:endParaRPr sz="3100" dirty="0"/>
          </a:p>
        </p:txBody>
      </p:sp>
      <p:sp>
        <p:nvSpPr>
          <p:cNvPr id="12" name="Google Shape;71;p12"/>
          <p:cNvSpPr txBox="1">
            <a:spLocks/>
          </p:cNvSpPr>
          <p:nvPr/>
        </p:nvSpPr>
        <p:spPr>
          <a:xfrm>
            <a:off x="1656647" y="3737649"/>
            <a:ext cx="5679178" cy="128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tr-TR" sz="1400" b="0" dirty="0" err="1" smtClean="0"/>
              <a:t>Güleda</a:t>
            </a:r>
            <a:r>
              <a:rPr lang="tr-TR" sz="1400" b="0" dirty="0" smtClean="0"/>
              <a:t> Doğan</a:t>
            </a:r>
          </a:p>
          <a:p>
            <a:r>
              <a:rPr lang="tr-TR" sz="1400" b="0" dirty="0" smtClean="0"/>
              <a:t>Hacettepe Üniversitesi</a:t>
            </a:r>
          </a:p>
          <a:p>
            <a:r>
              <a:rPr lang="tr-TR" sz="1400" b="0" dirty="0" smtClean="0"/>
              <a:t>Bilgi ve Belge Yönetimi Bölümü</a:t>
            </a:r>
          </a:p>
          <a:p>
            <a:r>
              <a:rPr lang="tr-TR" sz="1400" b="0" dirty="0" smtClean="0"/>
              <a:t>guledaduzyol@gmail.com</a:t>
            </a:r>
          </a:p>
          <a:p>
            <a:r>
              <a:rPr lang="tr-TR" sz="1400" b="0" dirty="0" smtClean="0"/>
              <a:t>@</a:t>
            </a:r>
            <a:r>
              <a:rPr lang="tr-TR" sz="1400" b="0" dirty="0" err="1" smtClean="0"/>
              <a:t>guledaduzyol</a:t>
            </a:r>
            <a:endParaRPr lang="tr-TR" sz="1400" b="0" dirty="0"/>
          </a:p>
        </p:txBody>
      </p:sp>
      <p:sp>
        <p:nvSpPr>
          <p:cNvPr id="14" name="Google Shape;71;p12"/>
          <p:cNvSpPr txBox="1">
            <a:spLocks/>
          </p:cNvSpPr>
          <p:nvPr/>
        </p:nvSpPr>
        <p:spPr>
          <a:xfrm>
            <a:off x="996629" y="2458192"/>
            <a:ext cx="6742316" cy="3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tr-TR" sz="1400" b="0" dirty="0" smtClean="0"/>
              <a:t>ÜNAK Web Seminerleri, 8 Haziran 2020</a:t>
            </a:r>
            <a:endParaRPr lang="tr-TR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9" y="2736256"/>
            <a:ext cx="8992219" cy="2013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093"/>
          <a:stretch/>
        </p:blipFill>
        <p:spPr>
          <a:xfrm>
            <a:off x="-1" y="243373"/>
            <a:ext cx="9144000" cy="23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426" y="295226"/>
            <a:ext cx="60960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Google Shape;290;p27"/>
          <p:cNvSpPr txBox="1">
            <a:spLocks/>
          </p:cNvSpPr>
          <p:nvPr/>
        </p:nvSpPr>
        <p:spPr>
          <a:xfrm>
            <a:off x="717072" y="1558235"/>
            <a:ext cx="8794984" cy="248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3500" dirty="0">
                <a:highlight>
                  <a:srgbClr val="FFCD00"/>
                </a:highlight>
              </a:rPr>
              <a:t>“</a:t>
            </a:r>
            <a:r>
              <a:rPr lang="en-US" sz="3500" dirty="0" err="1">
                <a:highlight>
                  <a:srgbClr val="FFCD00"/>
                </a:highlight>
              </a:rPr>
              <a:t>Yağmacı</a:t>
            </a:r>
            <a:r>
              <a:rPr lang="en-US" sz="3500" dirty="0">
                <a:highlight>
                  <a:srgbClr val="FFCD00"/>
                </a:highlight>
              </a:rPr>
              <a:t> </a:t>
            </a:r>
            <a:r>
              <a:rPr lang="en-US" sz="3500" dirty="0" err="1">
                <a:highlight>
                  <a:srgbClr val="FFCD00"/>
                </a:highlight>
              </a:rPr>
              <a:t>faaliyetler</a:t>
            </a:r>
            <a:r>
              <a:rPr lang="en-US" sz="3500" dirty="0">
                <a:highlight>
                  <a:srgbClr val="FFCD00"/>
                </a:highlight>
              </a:rPr>
              <a:t> </a:t>
            </a:r>
            <a:r>
              <a:rPr lang="en-US" sz="3500" dirty="0" err="1" smtClean="0">
                <a:highlight>
                  <a:srgbClr val="FFCD00"/>
                </a:highlight>
              </a:rPr>
              <a:t>kötü</a:t>
            </a:r>
            <a:r>
              <a:rPr lang="en-US" sz="3500" dirty="0" smtClean="0">
                <a:highlight>
                  <a:srgbClr val="FFCD00"/>
                </a:highlight>
              </a:rPr>
              <a:t> </a:t>
            </a:r>
            <a:r>
              <a:rPr lang="en-US" sz="3500" dirty="0" err="1">
                <a:highlight>
                  <a:srgbClr val="FFCD00"/>
                </a:highlight>
              </a:rPr>
              <a:t>bilimsel</a:t>
            </a:r>
            <a:r>
              <a:rPr lang="en-US" sz="3500" dirty="0">
                <a:highlight>
                  <a:srgbClr val="FFCD00"/>
                </a:highlight>
              </a:rPr>
              <a:t> </a:t>
            </a:r>
            <a:r>
              <a:rPr lang="en-US" sz="3500" dirty="0" err="1">
                <a:highlight>
                  <a:srgbClr val="FFCD00"/>
                </a:highlight>
              </a:rPr>
              <a:t>pratikler</a:t>
            </a:r>
            <a:r>
              <a:rPr lang="en-US" sz="3500" dirty="0">
                <a:highlight>
                  <a:srgbClr val="FFCD00"/>
                </a:highlight>
              </a:rPr>
              <a:t> </a:t>
            </a:r>
            <a:r>
              <a:rPr lang="en-US" sz="3500" dirty="0" err="1" smtClean="0">
                <a:highlight>
                  <a:srgbClr val="FFCD00"/>
                </a:highlight>
              </a:rPr>
              <a:t>ve</a:t>
            </a:r>
            <a:r>
              <a:rPr lang="en-US" sz="3500" dirty="0" smtClean="0">
                <a:highlight>
                  <a:srgbClr val="FFCD00"/>
                </a:highlight>
              </a:rPr>
              <a:t> </a:t>
            </a:r>
            <a:r>
              <a:rPr lang="en-US" sz="3500" dirty="0" err="1" smtClean="0">
                <a:highlight>
                  <a:srgbClr val="FFCD00"/>
                </a:highlight>
              </a:rPr>
              <a:t>kötü</a:t>
            </a:r>
            <a:r>
              <a:rPr lang="en-US" sz="3500" dirty="0" smtClean="0">
                <a:highlight>
                  <a:srgbClr val="FFCD00"/>
                </a:highlight>
              </a:rPr>
              <a:t> </a:t>
            </a:r>
            <a:r>
              <a:rPr lang="en-US" sz="3500" dirty="0" err="1">
                <a:highlight>
                  <a:srgbClr val="FFCD00"/>
                </a:highlight>
              </a:rPr>
              <a:t>performans</a:t>
            </a:r>
            <a:r>
              <a:rPr lang="en-US" sz="3500" dirty="0">
                <a:highlight>
                  <a:srgbClr val="FFCD00"/>
                </a:highlight>
              </a:rPr>
              <a:t> </a:t>
            </a:r>
            <a:r>
              <a:rPr lang="en-US" sz="3500" dirty="0" err="1">
                <a:highlight>
                  <a:srgbClr val="FFCD00"/>
                </a:highlight>
              </a:rPr>
              <a:t>değerlendirme</a:t>
            </a:r>
            <a:r>
              <a:rPr lang="en-US" sz="3500" dirty="0">
                <a:highlight>
                  <a:srgbClr val="FFCD00"/>
                </a:highlight>
              </a:rPr>
              <a:t> </a:t>
            </a:r>
            <a:r>
              <a:rPr lang="en-US" sz="3500" dirty="0" err="1">
                <a:highlight>
                  <a:srgbClr val="FFCD00"/>
                </a:highlight>
              </a:rPr>
              <a:t>sistemlerinin</a:t>
            </a:r>
            <a:r>
              <a:rPr lang="en-US" sz="3500" dirty="0">
                <a:highlight>
                  <a:srgbClr val="FFCD00"/>
                </a:highlight>
              </a:rPr>
              <a:t> </a:t>
            </a:r>
            <a:r>
              <a:rPr lang="en-US" sz="3500" dirty="0" err="1">
                <a:highlight>
                  <a:srgbClr val="FFCD00"/>
                </a:highlight>
              </a:rPr>
              <a:t>bir</a:t>
            </a:r>
            <a:r>
              <a:rPr lang="en-US" sz="3500" dirty="0">
                <a:highlight>
                  <a:srgbClr val="FFCD00"/>
                </a:highlight>
              </a:rPr>
              <a:t> </a:t>
            </a:r>
            <a:r>
              <a:rPr lang="en-US" sz="3500" dirty="0" err="1">
                <a:highlight>
                  <a:srgbClr val="FFCD00"/>
                </a:highlight>
              </a:rPr>
              <a:t>sonucu</a:t>
            </a:r>
            <a:r>
              <a:rPr lang="en-US" sz="3500" dirty="0">
                <a:highlight>
                  <a:srgbClr val="FFCD00"/>
                </a:highlight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025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814" y="234035"/>
            <a:ext cx="5797798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29" y="1820568"/>
            <a:ext cx="7556355" cy="7207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 err="1" smtClean="0"/>
              <a:t>Akademide</a:t>
            </a:r>
            <a:r>
              <a:rPr lang="en-US" sz="3100" dirty="0" smtClean="0"/>
              <a:t> “</a:t>
            </a:r>
            <a:r>
              <a:rPr lang="en-US" sz="3100" dirty="0" err="1" smtClean="0"/>
              <a:t>Yağmacı</a:t>
            </a:r>
            <a:r>
              <a:rPr lang="en-US" sz="3100" dirty="0" smtClean="0"/>
              <a:t> </a:t>
            </a:r>
            <a:r>
              <a:rPr lang="en-US" sz="3100" dirty="0" err="1" smtClean="0"/>
              <a:t>Dergiler</a:t>
            </a:r>
            <a:r>
              <a:rPr lang="en-US" sz="3100" dirty="0" smtClean="0"/>
              <a:t>” </a:t>
            </a:r>
            <a:r>
              <a:rPr lang="en-US" sz="3100" dirty="0" err="1" smtClean="0"/>
              <a:t>Sorunu</a:t>
            </a:r>
            <a:endParaRPr sz="3100" dirty="0"/>
          </a:p>
        </p:txBody>
      </p:sp>
      <p:sp>
        <p:nvSpPr>
          <p:cNvPr id="12" name="Google Shape;71;p12"/>
          <p:cNvSpPr txBox="1">
            <a:spLocks/>
          </p:cNvSpPr>
          <p:nvPr/>
        </p:nvSpPr>
        <p:spPr>
          <a:xfrm>
            <a:off x="1656647" y="3737649"/>
            <a:ext cx="5679178" cy="128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tr-TR" sz="1400" b="0" dirty="0" err="1" smtClean="0"/>
              <a:t>Güleda</a:t>
            </a:r>
            <a:r>
              <a:rPr lang="tr-TR" sz="1400" b="0" dirty="0" smtClean="0"/>
              <a:t> Doğan</a:t>
            </a:r>
          </a:p>
          <a:p>
            <a:r>
              <a:rPr lang="tr-TR" sz="1400" b="0" dirty="0" smtClean="0"/>
              <a:t>Hacettepe Üniversitesi</a:t>
            </a:r>
          </a:p>
          <a:p>
            <a:r>
              <a:rPr lang="tr-TR" sz="1400" b="0" dirty="0" smtClean="0"/>
              <a:t>Bilgi ve Belge Yönetimi Bölümü</a:t>
            </a:r>
          </a:p>
          <a:p>
            <a:r>
              <a:rPr lang="tr-TR" sz="1400" b="0" dirty="0" smtClean="0"/>
              <a:t>guledaduzyol@gmail.com</a:t>
            </a:r>
          </a:p>
          <a:p>
            <a:r>
              <a:rPr lang="tr-TR" sz="1400" b="0" dirty="0" smtClean="0"/>
              <a:t>@</a:t>
            </a:r>
            <a:r>
              <a:rPr lang="tr-TR" sz="1400" b="0" dirty="0" err="1" smtClean="0"/>
              <a:t>guledaduzyol</a:t>
            </a:r>
            <a:endParaRPr lang="tr-TR" sz="1400" b="0" dirty="0"/>
          </a:p>
        </p:txBody>
      </p:sp>
      <p:sp>
        <p:nvSpPr>
          <p:cNvPr id="14" name="Google Shape;71;p12"/>
          <p:cNvSpPr txBox="1">
            <a:spLocks/>
          </p:cNvSpPr>
          <p:nvPr/>
        </p:nvSpPr>
        <p:spPr>
          <a:xfrm>
            <a:off x="996629" y="2458192"/>
            <a:ext cx="6742316" cy="3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tr-TR" sz="1400" b="0" dirty="0" smtClean="0"/>
              <a:t>ÜNAK Web Seminerleri, 8 Haziran 2020</a:t>
            </a:r>
            <a:endParaRPr lang="tr-TR" sz="1400" b="0" dirty="0"/>
          </a:p>
        </p:txBody>
      </p:sp>
    </p:spTree>
    <p:extLst>
      <p:ext uri="{BB962C8B-B14F-4D97-AF65-F5344CB8AC3E}">
        <p14:creationId xmlns:p14="http://schemas.microsoft.com/office/powerpoint/2010/main" val="21669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19" r="1640" b="9361"/>
          <a:stretch/>
        </p:blipFill>
        <p:spPr>
          <a:xfrm>
            <a:off x="0" y="0"/>
            <a:ext cx="4702629" cy="5143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306;p28"/>
          <p:cNvSpPr txBox="1">
            <a:spLocks/>
          </p:cNvSpPr>
          <p:nvPr/>
        </p:nvSpPr>
        <p:spPr>
          <a:xfrm>
            <a:off x="4857008" y="751494"/>
            <a:ext cx="4025735" cy="364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>
              <a:latin typeface="Lora" panose="020B0604020202020204" charset="-94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Lora" panose="020B0604020202020204" charset="-94"/>
              </a:rPr>
              <a:t>11 </a:t>
            </a:r>
            <a:r>
              <a:rPr lang="en-US" sz="2000" dirty="0" err="1" smtClean="0">
                <a:latin typeface="Lora" panose="020B0604020202020204" charset="-94"/>
              </a:rPr>
              <a:t>Aralık</a:t>
            </a:r>
            <a:r>
              <a:rPr lang="en-US" sz="2000" dirty="0" smtClean="0">
                <a:latin typeface="Lora" panose="020B0604020202020204" charset="-94"/>
              </a:rPr>
              <a:t> 2019, Nature</a:t>
            </a:r>
            <a:endParaRPr lang="en-US" sz="2000" dirty="0">
              <a:latin typeface="Lora" panose="020B0604020202020204" charset="-94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Lora" panose="020B0604020202020204" charset="-94"/>
              </a:rPr>
              <a:t>10 </a:t>
            </a:r>
            <a:r>
              <a:rPr lang="en-US" sz="2000" dirty="0" err="1" smtClean="0">
                <a:latin typeface="Lora" panose="020B0604020202020204" charset="-94"/>
              </a:rPr>
              <a:t>ülkeden</a:t>
            </a:r>
            <a:r>
              <a:rPr lang="en-US" sz="2000" dirty="0" smtClean="0">
                <a:latin typeface="Lora" panose="020B0604020202020204" charset="-94"/>
              </a:rPr>
              <a:t> </a:t>
            </a:r>
            <a:r>
              <a:rPr lang="en-US" sz="2000" dirty="0" err="1" smtClean="0">
                <a:latin typeface="Lora" panose="020B0604020202020204" charset="-94"/>
              </a:rPr>
              <a:t>yayıncılar</a:t>
            </a:r>
            <a:r>
              <a:rPr lang="en-US" sz="2000" dirty="0" smtClean="0">
                <a:latin typeface="Lora" panose="020B0604020202020204" charset="-94"/>
              </a:rPr>
              <a:t>, </a:t>
            </a:r>
            <a:r>
              <a:rPr lang="en-US" sz="2000" dirty="0" err="1" smtClean="0">
                <a:latin typeface="Lora" panose="020B0604020202020204" charset="-94"/>
              </a:rPr>
              <a:t>araştırmacılar</a:t>
            </a:r>
            <a:r>
              <a:rPr lang="en-US" sz="2000" dirty="0" smtClean="0">
                <a:latin typeface="Lora" panose="020B0604020202020204" charset="-94"/>
              </a:rPr>
              <a:t>, </a:t>
            </a:r>
            <a:r>
              <a:rPr lang="en-US" sz="2000" dirty="0" err="1" smtClean="0">
                <a:latin typeface="Lora" panose="020B0604020202020204" charset="-94"/>
              </a:rPr>
              <a:t>fonlayıcılar</a:t>
            </a:r>
            <a:r>
              <a:rPr lang="en-US" sz="2000" dirty="0" smtClean="0">
                <a:latin typeface="Lora" panose="020B0604020202020204" charset="-94"/>
              </a:rPr>
              <a:t>, </a:t>
            </a:r>
            <a:r>
              <a:rPr lang="en-US" sz="2000" dirty="0" err="1" smtClean="0">
                <a:latin typeface="Lora" panose="020B0604020202020204" charset="-94"/>
              </a:rPr>
              <a:t>politika</a:t>
            </a:r>
            <a:r>
              <a:rPr lang="en-US" sz="2000" dirty="0" smtClean="0">
                <a:latin typeface="Lora" panose="020B0604020202020204" charset="-94"/>
              </a:rPr>
              <a:t> </a:t>
            </a:r>
            <a:r>
              <a:rPr lang="en-US" sz="2000" dirty="0" err="1" smtClean="0">
                <a:latin typeface="Lora" panose="020B0604020202020204" charset="-94"/>
              </a:rPr>
              <a:t>yapıcılar</a:t>
            </a:r>
            <a:r>
              <a:rPr lang="en-US" sz="2000" dirty="0" smtClean="0">
                <a:latin typeface="Lora" panose="020B0604020202020204" charset="-94"/>
              </a:rPr>
              <a:t> …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latin typeface="Lora" panose="020B0604020202020204" charset="-94"/>
              </a:rPr>
              <a:t>Biomedikal</a:t>
            </a:r>
            <a:endParaRPr lang="en-US" sz="2000" dirty="0">
              <a:latin typeface="Lora" panose="020B060402020202020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623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-6026" y="693690"/>
            <a:ext cx="9150025" cy="6482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highlight>
                  <a:srgbClr val="FFCD00"/>
                </a:highlight>
              </a:rPr>
              <a:t>“</a:t>
            </a:r>
            <a:r>
              <a:rPr lang="en-US" sz="4000" dirty="0" err="1" smtClean="0">
                <a:highlight>
                  <a:srgbClr val="FFCD00"/>
                </a:highlight>
              </a:rPr>
              <a:t>Yağmacı</a:t>
            </a:r>
            <a:r>
              <a:rPr lang="en-US" sz="4000" dirty="0" smtClean="0">
                <a:highlight>
                  <a:srgbClr val="FFCD00"/>
                </a:highlight>
              </a:rPr>
              <a:t> </a:t>
            </a:r>
            <a:r>
              <a:rPr lang="en-US" sz="4000" dirty="0" err="1" smtClean="0">
                <a:highlight>
                  <a:srgbClr val="FFCD00"/>
                </a:highlight>
              </a:rPr>
              <a:t>dergiler</a:t>
            </a:r>
            <a:r>
              <a:rPr lang="en-US" sz="4000" dirty="0" smtClean="0">
                <a:highlight>
                  <a:srgbClr val="FFCD00"/>
                </a:highlight>
              </a:rPr>
              <a:t> </a:t>
            </a:r>
            <a:r>
              <a:rPr lang="en-US" sz="4000" dirty="0" err="1" smtClean="0">
                <a:highlight>
                  <a:srgbClr val="FFCD00"/>
                </a:highlight>
              </a:rPr>
              <a:t>ve</a:t>
            </a:r>
            <a:r>
              <a:rPr lang="en-US" sz="4000" dirty="0" smtClean="0">
                <a:highlight>
                  <a:srgbClr val="FFCD00"/>
                </a:highlight>
              </a:rPr>
              <a:t> </a:t>
            </a:r>
            <a:r>
              <a:rPr lang="en-US" sz="4000" dirty="0" err="1" smtClean="0">
                <a:highlight>
                  <a:srgbClr val="FFCD00"/>
                </a:highlight>
              </a:rPr>
              <a:t>yayıncılar</a:t>
            </a:r>
            <a:r>
              <a:rPr lang="en-US" sz="4000" dirty="0" smtClean="0">
                <a:highlight>
                  <a:srgbClr val="FFCD00"/>
                </a:highlight>
              </a:rPr>
              <a:t>”</a:t>
            </a:r>
            <a:endParaRPr sz="4000" dirty="0">
              <a:highlight>
                <a:srgbClr val="FFCD00"/>
              </a:highlight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4294967295"/>
          </p:nvPr>
        </p:nvSpPr>
        <p:spPr>
          <a:xfrm>
            <a:off x="902525" y="1995546"/>
            <a:ext cx="7386452" cy="293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" sz="2000" dirty="0" smtClean="0">
                <a:latin typeface="Lora" panose="020B0604020202020204" charset="0"/>
              </a:rPr>
              <a:t>“Kişisel çıkarlara öncelik verme”</a:t>
            </a:r>
          </a:p>
          <a:p>
            <a:pPr marL="0" indent="0" algn="ctr">
              <a:buNone/>
            </a:pPr>
            <a:r>
              <a:rPr lang="en" sz="2000" dirty="0" smtClean="0">
                <a:latin typeface="Lora" panose="020B0604020202020204" charset="0"/>
              </a:rPr>
              <a:t>“Yanlış ve yanıltıcı bilgi”</a:t>
            </a:r>
          </a:p>
          <a:p>
            <a:pPr marL="0" indent="0" algn="ctr">
              <a:buNone/>
            </a:pPr>
            <a:r>
              <a:rPr lang="en" sz="2000" dirty="0" smtClean="0">
                <a:latin typeface="Lora" panose="020B0604020202020204" charset="0"/>
              </a:rPr>
              <a:t>“İyi editöryal süreç ve yayıncılık uygulamalarından sapma”</a:t>
            </a:r>
          </a:p>
          <a:p>
            <a:pPr marL="0" indent="0" algn="ctr">
              <a:buNone/>
            </a:pPr>
            <a:r>
              <a:rPr lang="en" sz="2000" dirty="0" smtClean="0">
                <a:latin typeface="Lora" panose="020B0604020202020204" charset="0"/>
              </a:rPr>
              <a:t>“Şeffaflık sorunu”</a:t>
            </a:r>
          </a:p>
          <a:p>
            <a:pPr marL="0" indent="0" algn="ctr">
              <a:buNone/>
            </a:pPr>
            <a:r>
              <a:rPr lang="en" sz="2000" dirty="0" smtClean="0">
                <a:latin typeface="Lora" panose="020B0604020202020204" charset="0"/>
              </a:rPr>
              <a:t>“Agresif ve fark gözetmeyen talepkar uygulamalar”</a:t>
            </a:r>
            <a:endParaRPr lang="en" sz="2000" dirty="0">
              <a:latin typeface="Lora" panose="020B0604020202020204" charset="0"/>
            </a:endParaRPr>
          </a:p>
          <a:p>
            <a:pPr marL="0" lvl="0" indent="0" algn="ctr">
              <a:buNone/>
            </a:pPr>
            <a:r>
              <a:rPr lang="en-US" sz="2000" dirty="0" smtClean="0">
                <a:latin typeface="Lora" panose="020B0604020202020204" charset="0"/>
              </a:rPr>
              <a:t> </a:t>
            </a:r>
            <a:endParaRPr lang="tr-TR" sz="2000" dirty="0">
              <a:latin typeface="Lora" panose="020B0604020202020204" charset="0"/>
            </a:endParaRPr>
          </a:p>
        </p:txBody>
      </p:sp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381249" y="922668"/>
            <a:ext cx="4848101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/>
              <a:t>Neler</a:t>
            </a:r>
            <a:r>
              <a:rPr lang="en-US" sz="3000" dirty="0" smtClean="0"/>
              <a:t> </a:t>
            </a:r>
            <a:r>
              <a:rPr lang="en-US" sz="3000" dirty="0" err="1" smtClean="0"/>
              <a:t>yapıldı</a:t>
            </a:r>
            <a:r>
              <a:rPr lang="en-US" sz="3000" dirty="0"/>
              <a:t>?</a:t>
            </a:r>
            <a:endParaRPr sz="3000" dirty="0"/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1381249" y="1553972"/>
            <a:ext cx="676671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Lora" panose="020B0604020202020204" charset="-94"/>
              </a:rPr>
              <a:t>2010 </a:t>
            </a:r>
            <a:r>
              <a:rPr lang="en-US" sz="2000" dirty="0" err="1" smtClean="0">
                <a:latin typeface="Lora" panose="020B0604020202020204" charset="-94"/>
              </a:rPr>
              <a:t>yılı</a:t>
            </a:r>
            <a:endParaRPr lang="en-US" sz="2000" dirty="0" smtClean="0">
              <a:latin typeface="Lora" panose="020B0604020202020204" charset="-94"/>
            </a:endParaRPr>
          </a:p>
          <a:p>
            <a:pPr marL="342900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latin typeface="Lora" panose="020B0604020202020204" charset="-94"/>
              </a:rPr>
              <a:t>Çok</a:t>
            </a:r>
            <a:r>
              <a:rPr lang="en-US" sz="2000" dirty="0" smtClean="0">
                <a:latin typeface="Lora" panose="020B0604020202020204" charset="-94"/>
              </a:rPr>
              <a:t> </a:t>
            </a:r>
            <a:r>
              <a:rPr lang="en-US" sz="2000" dirty="0" err="1" smtClean="0">
                <a:latin typeface="Lora" panose="020B0604020202020204" charset="-94"/>
              </a:rPr>
              <a:t>sayıda</a:t>
            </a:r>
            <a:r>
              <a:rPr lang="en-US" sz="2000" dirty="0" smtClean="0">
                <a:latin typeface="Lora" panose="020B0604020202020204" charset="-94"/>
              </a:rPr>
              <a:t> </a:t>
            </a:r>
            <a:r>
              <a:rPr lang="en-US" sz="2000" dirty="0" err="1" smtClean="0">
                <a:latin typeface="Lora" panose="020B0604020202020204" charset="-94"/>
              </a:rPr>
              <a:t>çalışma</a:t>
            </a:r>
            <a:endParaRPr lang="en-US" sz="2000" dirty="0" smtClean="0">
              <a:latin typeface="Lora" panose="020B0604020202020204" charset="-94"/>
            </a:endParaRPr>
          </a:p>
          <a:p>
            <a:pPr marL="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Lora" panose="020B0604020202020204" charset="-94"/>
              </a:rPr>
              <a:t>90’dan </a:t>
            </a:r>
            <a:r>
              <a:rPr lang="en-US" sz="2000" dirty="0" err="1" smtClean="0">
                <a:latin typeface="Lora" panose="020B0604020202020204" charset="-94"/>
              </a:rPr>
              <a:t>fazla</a:t>
            </a:r>
            <a:r>
              <a:rPr lang="en-US" sz="2000" dirty="0" smtClean="0">
                <a:latin typeface="Lora" panose="020B0604020202020204" charset="-94"/>
              </a:rPr>
              <a:t> checklist</a:t>
            </a:r>
          </a:p>
          <a:p>
            <a:pPr marL="342900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latin typeface="Lora" panose="020B0604020202020204" charset="-94"/>
              </a:rPr>
              <a:t>Dergi-yayıncı</a:t>
            </a:r>
            <a:r>
              <a:rPr lang="en-US" sz="2000" dirty="0" smtClean="0">
                <a:latin typeface="Lora" panose="020B0604020202020204" charset="-94"/>
              </a:rPr>
              <a:t> </a:t>
            </a:r>
            <a:r>
              <a:rPr lang="en-US" sz="2000" dirty="0" err="1" smtClean="0">
                <a:latin typeface="Lora" panose="020B0604020202020204" charset="-94"/>
              </a:rPr>
              <a:t>listeleri</a:t>
            </a:r>
            <a:r>
              <a:rPr lang="en-US" sz="2000" dirty="0" smtClean="0">
                <a:latin typeface="Lora" panose="020B0604020202020204" charset="-94"/>
              </a:rPr>
              <a:t> (White list, Black list)</a:t>
            </a:r>
            <a:endParaRPr lang="en-US" sz="2000" dirty="0">
              <a:latin typeface="Lora" panose="020B0604020202020204" charset="-94"/>
            </a:endParaRPr>
          </a:p>
          <a:p>
            <a:pPr marL="342900">
              <a:buFont typeface="Courier New" panose="02070309020205020404" pitchFamily="49" charset="0"/>
              <a:buChar char="o"/>
            </a:pPr>
            <a:endParaRPr lang="tr-TR" sz="2000" dirty="0" smtClean="0">
              <a:latin typeface="Lora" panose="020B0604020202020204" charset="-94"/>
            </a:endParaRPr>
          </a:p>
        </p:txBody>
      </p:sp>
      <p:grpSp>
        <p:nvGrpSpPr>
          <p:cNvPr id="174" name="Google Shape;174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5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6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073"/>
            <a:ext cx="4295775" cy="460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419" y="1"/>
            <a:ext cx="4920157" cy="51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901" y="0"/>
            <a:ext cx="5749026" cy="5090601"/>
          </a:xfrm>
          <a:prstGeom prst="rect">
            <a:avLst/>
          </a:prstGeom>
        </p:spPr>
      </p:pic>
      <p:sp>
        <p:nvSpPr>
          <p:cNvPr id="6" name="Google Shape;290;p27"/>
          <p:cNvSpPr txBox="1">
            <a:spLocks/>
          </p:cNvSpPr>
          <p:nvPr/>
        </p:nvSpPr>
        <p:spPr>
          <a:xfrm>
            <a:off x="296943" y="2616550"/>
            <a:ext cx="4108801" cy="163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4100" dirty="0" smtClean="0">
                <a:highlight>
                  <a:srgbClr val="FFCD00"/>
                </a:highlight>
              </a:rPr>
              <a:t>“No list to rule them all” </a:t>
            </a:r>
            <a:endParaRPr lang="en-US" sz="4100" dirty="0">
              <a:highlight>
                <a:srgbClr val="FFCD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89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472"/>
          <a:stretch/>
        </p:blipFill>
        <p:spPr>
          <a:xfrm>
            <a:off x="364939" y="242677"/>
            <a:ext cx="8452638" cy="45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82711" cy="5143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436" y="2398675"/>
            <a:ext cx="6848564" cy="17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2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4" y="1693523"/>
            <a:ext cx="408466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Ücret</a:t>
            </a:r>
            <a:r>
              <a:rPr lang="en-US" dirty="0" smtClean="0"/>
              <a:t> </a:t>
            </a:r>
            <a:r>
              <a:rPr lang="en-US" dirty="0" err="1" smtClean="0"/>
              <a:t>konusu</a:t>
            </a:r>
            <a:r>
              <a:rPr lang="en-US" dirty="0" smtClean="0"/>
              <a:t> (APC)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3" name="Google Shape;264;p25"/>
          <p:cNvGrpSpPr/>
          <p:nvPr/>
        </p:nvGrpSpPr>
        <p:grpSpPr>
          <a:xfrm>
            <a:off x="1292015" y="2448499"/>
            <a:ext cx="214625" cy="214625"/>
            <a:chOff x="2594050" y="1631825"/>
            <a:chExt cx="439625" cy="439625"/>
          </a:xfrm>
        </p:grpSpPr>
        <p:sp>
          <p:nvSpPr>
            <p:cNvPr id="14" name="Google Shape;265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6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7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8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408;p36"/>
          <p:cNvSpPr txBox="1">
            <a:spLocks/>
          </p:cNvSpPr>
          <p:nvPr/>
        </p:nvSpPr>
        <p:spPr>
          <a:xfrm>
            <a:off x="2006194" y="2853323"/>
            <a:ext cx="6811383" cy="155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 err="1" smtClean="0">
                <a:latin typeface="Lora"/>
                <a:ea typeface="Lora"/>
                <a:cs typeface="Lora"/>
                <a:sym typeface="Lora"/>
              </a:rPr>
              <a:t>Açık</a:t>
            </a:r>
            <a:r>
              <a:rPr lang="en-US" sz="2000" dirty="0" smtClean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000" dirty="0" err="1" smtClean="0">
                <a:latin typeface="Lora"/>
                <a:ea typeface="Lora"/>
                <a:cs typeface="Lora"/>
                <a:sym typeface="Lora"/>
              </a:rPr>
              <a:t>erişim</a:t>
            </a:r>
            <a:r>
              <a:rPr lang="en-US" sz="2000" dirty="0" smtClean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000" dirty="0" err="1" smtClean="0">
                <a:latin typeface="Lora"/>
                <a:ea typeface="Lora"/>
                <a:cs typeface="Lora"/>
                <a:sym typeface="Lora"/>
              </a:rPr>
              <a:t>dergi</a:t>
            </a:r>
            <a:r>
              <a:rPr lang="en-US" sz="2000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000" dirty="0" smtClean="0">
                <a:latin typeface="Lora"/>
                <a:ea typeface="Lora"/>
                <a:cs typeface="Lora"/>
                <a:sym typeface="Lora"/>
              </a:rPr>
              <a:t>≠ </a:t>
            </a:r>
            <a:r>
              <a:rPr lang="en-US" sz="2000" dirty="0" err="1" smtClean="0">
                <a:latin typeface="Lora"/>
                <a:ea typeface="Lora"/>
                <a:cs typeface="Lora"/>
                <a:sym typeface="Lora"/>
              </a:rPr>
              <a:t>Yağmacı</a:t>
            </a:r>
            <a:r>
              <a:rPr lang="en-US" sz="2000" dirty="0" smtClean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000" dirty="0" err="1" smtClean="0">
                <a:latin typeface="Lora"/>
                <a:ea typeface="Lora"/>
                <a:cs typeface="Lora"/>
                <a:sym typeface="Lora"/>
              </a:rPr>
              <a:t>dergi</a:t>
            </a:r>
            <a:endParaRPr lang="en-US" sz="2000" dirty="0" smtClean="0">
              <a:latin typeface="Lora"/>
              <a:ea typeface="Lora"/>
              <a:cs typeface="Lora"/>
              <a:sym typeface="Lora"/>
            </a:endParaRP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tr-TR" sz="2000" dirty="0" smtClean="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409" y="278270"/>
            <a:ext cx="3405270" cy="1834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230</Words>
  <Application>Microsoft Office PowerPoint</Application>
  <PresentationFormat>On-screen Show (16:9)</PresentationFormat>
  <Paragraphs>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Lora</vt:lpstr>
      <vt:lpstr>Arial</vt:lpstr>
      <vt:lpstr>Courier New</vt:lpstr>
      <vt:lpstr>Quattrocento Sans</vt:lpstr>
      <vt:lpstr>Viola template</vt:lpstr>
      <vt:lpstr>Akademide “Yağmacı Dergiler” Sorunu</vt:lpstr>
      <vt:lpstr>PowerPoint Presentation</vt:lpstr>
      <vt:lpstr>“Yağmacı dergiler ve yayıncılar”</vt:lpstr>
      <vt:lpstr>Neler yapıldı?</vt:lpstr>
      <vt:lpstr>PowerPoint Presentation</vt:lpstr>
      <vt:lpstr>PowerPoint Presentation</vt:lpstr>
      <vt:lpstr>PowerPoint Presentation</vt:lpstr>
      <vt:lpstr>PowerPoint Presentation</vt:lpstr>
      <vt:lpstr>Ücret konusu (APC)</vt:lpstr>
      <vt:lpstr>PowerPoint Presentation</vt:lpstr>
      <vt:lpstr>PowerPoint Presentation</vt:lpstr>
      <vt:lpstr>PowerPoint Presentation</vt:lpstr>
      <vt:lpstr>PowerPoint Presentation</vt:lpstr>
      <vt:lpstr>Akademide “Yağmacı Dergiler” Sorunu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guleda</dc:creator>
  <cp:lastModifiedBy>user</cp:lastModifiedBy>
  <cp:revision>109</cp:revision>
  <dcterms:modified xsi:type="dcterms:W3CDTF">2020-06-07T17:45:00Z</dcterms:modified>
</cp:coreProperties>
</file>