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62" r:id="rId4"/>
    <p:sldId id="259" r:id="rId5"/>
    <p:sldId id="261" r:id="rId6"/>
    <p:sldId id="260" r:id="rId7"/>
    <p:sldId id="294" r:id="rId8"/>
    <p:sldId id="293" r:id="rId9"/>
    <p:sldId id="295" r:id="rId10"/>
  </p:sldIdLst>
  <p:sldSz cx="9144000" cy="5143500" type="screen16x9"/>
  <p:notesSz cx="6858000" cy="9144000"/>
  <p:embeddedFontLst>
    <p:embeddedFont>
      <p:font typeface="Poppins Light" panose="020B0604020202020204" charset="-94"/>
      <p:regular r:id="rId12"/>
      <p:bold r:id="rId13"/>
      <p:italic r:id="rId14"/>
      <p:boldItalic r:id="rId15"/>
    </p:embeddedFont>
    <p:embeddedFont>
      <p:font typeface="Poppins" panose="020B0604020202020204" charset="-94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AE9B0B-39FB-4196-B871-5ADC97710059}">
  <a:tblStyle styleId="{1CAE9B0B-39FB-4196-B871-5ADC977100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23" autoAdjust="0"/>
  </p:normalViewPr>
  <p:slideViewPr>
    <p:cSldViewPr snapToGrid="0">
      <p:cViewPr varScale="1">
        <p:scale>
          <a:sx n="119" d="100"/>
          <a:sy n="119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72663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994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562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196670" y="101397"/>
            <a:ext cx="6809826" cy="22705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Bir Bilimsel Makale Nasıl Yazılır?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94;p19"/>
          <p:cNvSpPr txBox="1">
            <a:spLocks/>
          </p:cNvSpPr>
          <p:nvPr/>
        </p:nvSpPr>
        <p:spPr>
          <a:xfrm>
            <a:off x="6036415" y="1938803"/>
            <a:ext cx="2866953" cy="1381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tr-TR" sz="1800" dirty="0" err="1" smtClean="0"/>
              <a:t>Güleda</a:t>
            </a:r>
            <a:r>
              <a:rPr lang="tr-TR" sz="1800" dirty="0" smtClean="0"/>
              <a:t> Doğan</a:t>
            </a:r>
          </a:p>
          <a:p>
            <a:pPr algn="r">
              <a:spcBef>
                <a:spcPts val="600"/>
              </a:spcBef>
            </a:pPr>
            <a:r>
              <a:rPr lang="tr-TR" dirty="0"/>
              <a:t>guledaduzyol@gmail.com</a:t>
            </a:r>
            <a:endParaRPr lang="en-US" dirty="0"/>
          </a:p>
          <a:p>
            <a:pPr algn="r">
              <a:spcBef>
                <a:spcPts val="600"/>
              </a:spcBef>
            </a:pPr>
            <a:r>
              <a:rPr lang="tr-TR" dirty="0" smtClean="0"/>
              <a:t>Hacettepe Üniversitesi</a:t>
            </a:r>
          </a:p>
          <a:p>
            <a:pPr algn="r"/>
            <a:r>
              <a:rPr lang="tr-TR" dirty="0" smtClean="0"/>
              <a:t>Bilgi ve Belge Yönetimi Bölümü</a:t>
            </a:r>
          </a:p>
        </p:txBody>
      </p:sp>
      <p:sp>
        <p:nvSpPr>
          <p:cNvPr id="11" name="Google Shape;194;p19"/>
          <p:cNvSpPr txBox="1">
            <a:spLocks/>
          </p:cNvSpPr>
          <p:nvPr/>
        </p:nvSpPr>
        <p:spPr>
          <a:xfrm>
            <a:off x="202817" y="3810000"/>
            <a:ext cx="4465435" cy="1089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1200" dirty="0"/>
              <a:t>Bilimsel Makale Yazım Süreçleri ve Dergi Yayıncılığı Paneli</a:t>
            </a:r>
          </a:p>
          <a:p>
            <a:r>
              <a:rPr lang="tr-TR" sz="1200" dirty="0" smtClean="0"/>
              <a:t>Jandarma ve Sahil Güvenlik Akademisi</a:t>
            </a:r>
          </a:p>
          <a:p>
            <a:r>
              <a:rPr lang="tr-TR" sz="1200" dirty="0" smtClean="0"/>
              <a:t>Güvenlik Bilimleri Enstitüsü</a:t>
            </a:r>
            <a:endParaRPr lang="tr-TR" sz="1200" dirty="0" smtClean="0"/>
          </a:p>
          <a:p>
            <a:r>
              <a:rPr lang="tr-TR" sz="1200" dirty="0" smtClean="0"/>
              <a:t>3</a:t>
            </a:r>
            <a:r>
              <a:rPr lang="tr-TR" sz="1200" dirty="0" smtClean="0"/>
              <a:t> Ocak 2019, Ankara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144074" y="649705"/>
            <a:ext cx="6455328" cy="1474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dirty="0" smtClean="0"/>
              <a:t>Bilimsel makale</a:t>
            </a:r>
            <a:endParaRPr sz="5000"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2021305" y="2123718"/>
            <a:ext cx="5694948" cy="19208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sz="2000" dirty="0" smtClean="0">
                <a:sym typeface="Poppins"/>
              </a:rPr>
              <a:t>Bilimsel bir çalışmanın rapor edildiği süreli bilimsel dergilerde yayımlanan hakem denetiminden geçmiş yazılar</a:t>
            </a: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tr-TR" sz="2000" dirty="0" smtClean="0">
                <a:sym typeface="Poppins"/>
              </a:rPr>
              <a:t>Temel amaç bilime katkı, bilimin ilerlemesi</a:t>
            </a:r>
            <a:endParaRPr sz="2000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762851" y="2119281"/>
            <a:ext cx="7806480" cy="18184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dirty="0" smtClean="0"/>
              <a:t>Bir çalışma nasıl "bilimsel" olur?</a:t>
            </a:r>
            <a:endParaRPr sz="5000" dirty="0"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5" name="Google Shape;663;p39"/>
          <p:cNvGrpSpPr/>
          <p:nvPr/>
        </p:nvGrpSpPr>
        <p:grpSpPr>
          <a:xfrm>
            <a:off x="4071075" y="817814"/>
            <a:ext cx="1001800" cy="1060836"/>
            <a:chOff x="5292575" y="3681900"/>
            <a:chExt cx="420150" cy="373275"/>
          </a:xfrm>
        </p:grpSpPr>
        <p:sp>
          <p:nvSpPr>
            <p:cNvPr id="36" name="Google Shape;664;p3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65;p3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66;p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67;p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68;p3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69;p3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70;p3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338561" y="585441"/>
            <a:ext cx="4741227" cy="1790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500" dirty="0" smtClean="0"/>
              <a:t>Bilimsel yöntem</a:t>
            </a:r>
            <a:endParaRPr sz="4500"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1906599" y="2493664"/>
            <a:ext cx="5633189" cy="162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 smtClean="0"/>
              <a:t>Bilimsel bilgiyi üretmek/ değerlendirmek için kullanılan fikirler, kurallar, teknikler ve yaklaşımlar </a:t>
            </a:r>
            <a:endParaRPr sz="2400" dirty="0"/>
          </a:p>
        </p:txBody>
      </p:sp>
      <p:grpSp>
        <p:nvGrpSpPr>
          <p:cNvPr id="5" name="Google Shape;550;p39"/>
          <p:cNvGrpSpPr/>
          <p:nvPr/>
        </p:nvGrpSpPr>
        <p:grpSpPr>
          <a:xfrm>
            <a:off x="1323278" y="869795"/>
            <a:ext cx="892097" cy="959005"/>
            <a:chOff x="5961125" y="1623900"/>
            <a:chExt cx="427450" cy="448175"/>
          </a:xfrm>
        </p:grpSpPr>
        <p:sp>
          <p:nvSpPr>
            <p:cNvPr id="6" name="Google Shape;551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52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3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54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55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56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7;p3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Metin kutusu 3"/>
          <p:cNvSpPr txBox="1"/>
          <p:nvPr/>
        </p:nvSpPr>
        <p:spPr>
          <a:xfrm>
            <a:off x="3264568" y="4782263"/>
            <a:ext cx="3047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Poppins Light" panose="020B0604020202020204" charset="-94"/>
                <a:cs typeface="Poppins Light" panose="020B0604020202020204" charset="-94"/>
              </a:rPr>
              <a:t>Kaynak: Neuman, 2008, s</a:t>
            </a:r>
            <a:r>
              <a:rPr lang="tr-TR" sz="1200" dirty="0" smtClean="0">
                <a:latin typeface="Poppins Light" panose="020B0604020202020204" charset="-94"/>
                <a:cs typeface="Poppins Light" panose="020B0604020202020204" charset="-94"/>
              </a:rPr>
              <a:t>. 10</a:t>
            </a:r>
            <a:r>
              <a:rPr lang="tr-TR" sz="1200" dirty="0" smtClean="0">
                <a:latin typeface="Poppins Light" panose="020B0604020202020204" charset="-94"/>
                <a:cs typeface="Poppins Light" panose="020B0604020202020204" charset="-94"/>
              </a:rPr>
              <a:t>, 16-17</a:t>
            </a:r>
            <a:endParaRPr lang="tr-TR" sz="1200" dirty="0">
              <a:latin typeface="Poppins Light" panose="020B0604020202020204" charset="-94"/>
              <a:cs typeface="Poppins Light" panose="020B0604020202020204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50" y="1560200"/>
            <a:ext cx="3034500" cy="2023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516672" y="425116"/>
            <a:ext cx="7881370" cy="11350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Bilimsel çalışma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</a:rPr>
              <a:t>sorun çözmek </a:t>
            </a:r>
            <a:r>
              <a:rPr lang="tr-TR" dirty="0" smtClean="0"/>
              <a:t>için yapılır</a:t>
            </a:r>
            <a:endParaRPr dirty="0"/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633663" y="1560200"/>
            <a:ext cx="5005956" cy="3328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280988" algn="l" rtl="0">
              <a:spcBef>
                <a:spcPts val="0"/>
              </a:spcBef>
              <a:spcAft>
                <a:spcPts val="400"/>
              </a:spcAft>
              <a:buSzPts val="1600"/>
              <a:buChar char="￮"/>
            </a:pPr>
            <a:r>
              <a:rPr lang="tr-TR" sz="2400" dirty="0" smtClean="0">
                <a:solidFill>
                  <a:schemeClr val="tx1"/>
                </a:solidFill>
              </a:rPr>
              <a:t>Sorun çözmenin tek yolu </a:t>
            </a:r>
            <a:r>
              <a:rPr lang="tr-TR" sz="2400" dirty="0" smtClean="0">
                <a:solidFill>
                  <a:schemeClr val="tx1"/>
                </a:solidFill>
              </a:rPr>
              <a:t>"</a:t>
            </a:r>
            <a:r>
              <a:rPr lang="tr-TR" sz="2400" dirty="0" smtClean="0">
                <a:solidFill>
                  <a:schemeClr val="tx1"/>
                </a:solidFill>
              </a:rPr>
              <a:t>bilim" değil</a:t>
            </a:r>
          </a:p>
          <a:p>
            <a:pPr lvl="0" indent="-280988" algn="l" rtl="0">
              <a:spcBef>
                <a:spcPts val="0"/>
              </a:spcBef>
              <a:spcAft>
                <a:spcPts val="400"/>
              </a:spcAft>
              <a:buSzPts val="1600"/>
              <a:buChar char="￮"/>
            </a:pPr>
            <a:r>
              <a:rPr lang="tr-TR" sz="2400" dirty="0" smtClean="0">
                <a:solidFill>
                  <a:schemeClr val="accent5">
                    <a:lumMod val="50000"/>
                  </a:schemeClr>
                </a:solidFill>
              </a:rPr>
              <a:t>Gelenekler, hukuk, otorite, medya, sağduyu</a:t>
            </a:r>
          </a:p>
          <a:p>
            <a:pPr lvl="0" indent="-280988" algn="l" rtl="0">
              <a:spcBef>
                <a:spcPts val="0"/>
              </a:spcBef>
              <a:spcAft>
                <a:spcPts val="400"/>
              </a:spcAft>
              <a:buSzPts val="1600"/>
              <a:buChar char="￮"/>
            </a:pPr>
            <a:r>
              <a:rPr lang="tr-TR" sz="2400" dirty="0" smtClean="0">
                <a:solidFill>
                  <a:schemeClr val="tx1"/>
                </a:solidFill>
              </a:rPr>
              <a:t>Bilim, yapılandırılmış, sistematik ve düzenli</a:t>
            </a:r>
          </a:p>
          <a:p>
            <a:pPr lvl="0" indent="-280988" algn="l" rtl="0">
              <a:spcBef>
                <a:spcPts val="0"/>
              </a:spcBef>
              <a:spcAft>
                <a:spcPts val="400"/>
              </a:spcAft>
              <a:buSzPts val="1600"/>
              <a:buChar char="￮"/>
            </a:pPr>
            <a:r>
              <a:rPr lang="tr-TR" sz="2400" dirty="0" smtClean="0">
                <a:solidFill>
                  <a:schemeClr val="tx1"/>
                </a:solidFill>
              </a:rPr>
              <a:t>Doğru olma ihtimali yüksek, yanlış olma ihtimali düşük</a:t>
            </a:r>
            <a:endParaRPr lang="tr-TR" sz="24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0421" y="4888939"/>
            <a:ext cx="7475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Kaynak: </a:t>
            </a:r>
            <a:r>
              <a:rPr lang="tr-TR" sz="1000" dirty="0" err="1">
                <a:latin typeface="Poppins" panose="020B0604020202020204" charset="-94"/>
                <a:cs typeface="Poppins" panose="020B0604020202020204" charset="-94"/>
              </a:rPr>
              <a:t>Neuman</a:t>
            </a:r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, 2008, </a:t>
            </a:r>
            <a:r>
              <a:rPr lang="tr-TR" sz="1000" dirty="0" smtClean="0">
                <a:latin typeface="Poppins" panose="020B0604020202020204" charset="-94"/>
                <a:cs typeface="Poppins" panose="020B0604020202020204" charset="-94"/>
              </a:rPr>
              <a:t>Toplumsal Araştırma Yöntemleri 1-2, s</a:t>
            </a:r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. </a:t>
            </a:r>
            <a:r>
              <a:rPr lang="tr-TR" sz="1000" dirty="0" smtClean="0">
                <a:latin typeface="Poppins" panose="020B0604020202020204" charset="-94"/>
                <a:cs typeface="Poppins" panose="020B0604020202020204" charset="-94"/>
              </a:rPr>
              <a:t>3</a:t>
            </a:r>
            <a:endParaRPr lang="tr-TR" sz="1000" dirty="0">
              <a:latin typeface="Poppins" panose="020B0604020202020204" charset="-94"/>
              <a:cs typeface="Poppins" panose="020B0604020202020204" charset="-9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44379" y="4844716"/>
            <a:ext cx="7988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Kaynak: </a:t>
            </a:r>
            <a:r>
              <a:rPr lang="tr-TR" sz="1000" dirty="0" err="1">
                <a:latin typeface="Poppins" panose="020B0604020202020204" charset="-94"/>
                <a:cs typeface="Poppins" panose="020B0604020202020204" charset="-94"/>
              </a:rPr>
              <a:t>Neuman</a:t>
            </a:r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, 2008, s. 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20" y="184991"/>
            <a:ext cx="8197391" cy="439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44379" y="4844716"/>
            <a:ext cx="7475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>
                <a:latin typeface="Poppins" panose="020B0604020202020204" charset="-94"/>
                <a:cs typeface="Poppins" panose="020B0604020202020204" charset="-94"/>
              </a:rPr>
              <a:t>Kaynak: </a:t>
            </a:r>
            <a:r>
              <a:rPr lang="tr-TR" sz="1000" dirty="0" smtClean="0">
                <a:latin typeface="Poppins" panose="020B0604020202020204" charset="-94"/>
                <a:cs typeface="Poppins" panose="020B0604020202020204" charset="-94"/>
              </a:rPr>
              <a:t>Taşkın, 2017, s. </a:t>
            </a:r>
            <a:r>
              <a:rPr lang="tr-TR" sz="1000" dirty="0">
                <a:latin typeface="Poppins" panose="020B0604020202020204" charset="-94"/>
                <a:cs typeface="Poppins" panose="020B0604020202020204" charset="-94"/>
              </a:rPr>
              <a:t>43, http://www.bby.hacettepe.edu.tr/akademik/zehrataskin/file/thesis_zt.pdf</a:t>
            </a:r>
            <a:endParaRPr lang="tr-TR" sz="1000" dirty="0">
              <a:latin typeface="Poppins" panose="020B0604020202020204" charset="-94"/>
              <a:cs typeface="Poppins" panose="020B0604020202020204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7" y="138099"/>
            <a:ext cx="6981823" cy="476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457199" y="1166125"/>
            <a:ext cx="5971102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Sonuç olarak</a:t>
            </a:r>
            <a:endParaRPr dirty="0"/>
          </a:p>
        </p:txBody>
      </p:sp>
      <p:sp>
        <p:nvSpPr>
          <p:cNvPr id="431" name="Google Shape;431;p3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tr-TR" sz="1800" dirty="0" smtClean="0"/>
              <a:t>Makale / Bilimsel makale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tr-TR" sz="1800" dirty="0" smtClean="0">
                <a:solidFill>
                  <a:srgbClr val="000000"/>
                </a:solidFill>
              </a:rPr>
              <a:t>Bilimsel yöntem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tr-TR" sz="1800" dirty="0" smtClean="0">
                <a:solidFill>
                  <a:srgbClr val="000000"/>
                </a:solidFill>
              </a:rPr>
              <a:t>Araştırma sorusu / hipotez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r>
              <a:rPr lang="tr-TR" sz="1800" dirty="0" smtClean="0">
                <a:solidFill>
                  <a:srgbClr val="000000"/>
                </a:solidFill>
              </a:rPr>
              <a:t>IMRAD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￮"/>
            </a:pPr>
            <a:endParaRPr lang="tr-TR" sz="1800" dirty="0" smtClean="0">
              <a:solidFill>
                <a:srgbClr val="000000"/>
              </a:solidFill>
            </a:endParaRPr>
          </a:p>
        </p:txBody>
      </p:sp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Google Shape;170;p16"/>
          <p:cNvSpPr/>
          <p:nvPr/>
        </p:nvSpPr>
        <p:spPr>
          <a:xfrm>
            <a:off x="7569583" y="2228268"/>
            <a:ext cx="879040" cy="776189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196670" y="101397"/>
            <a:ext cx="6809826" cy="22705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/>
              <a:t>Bir Bilimsel Makale Nasıl Yazılır?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94;p19"/>
          <p:cNvSpPr txBox="1">
            <a:spLocks/>
          </p:cNvSpPr>
          <p:nvPr/>
        </p:nvSpPr>
        <p:spPr>
          <a:xfrm>
            <a:off x="6036415" y="1938803"/>
            <a:ext cx="2866953" cy="1381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ts val="600"/>
              </a:spcBef>
            </a:pPr>
            <a:r>
              <a:rPr lang="tr-TR" sz="1800" dirty="0" err="1" smtClean="0"/>
              <a:t>Güleda</a:t>
            </a:r>
            <a:r>
              <a:rPr lang="tr-TR" sz="1800" dirty="0" smtClean="0"/>
              <a:t> Doğan</a:t>
            </a:r>
          </a:p>
          <a:p>
            <a:pPr algn="r">
              <a:spcBef>
                <a:spcPts val="600"/>
              </a:spcBef>
            </a:pPr>
            <a:r>
              <a:rPr lang="tr-TR" dirty="0"/>
              <a:t>guledaduzyol@gmail.com</a:t>
            </a:r>
            <a:endParaRPr lang="en-US" dirty="0"/>
          </a:p>
          <a:p>
            <a:pPr algn="r">
              <a:spcBef>
                <a:spcPts val="600"/>
              </a:spcBef>
            </a:pPr>
            <a:r>
              <a:rPr lang="tr-TR" dirty="0" smtClean="0"/>
              <a:t>Hacettepe Üniversitesi</a:t>
            </a:r>
          </a:p>
          <a:p>
            <a:pPr algn="r"/>
            <a:r>
              <a:rPr lang="tr-TR" dirty="0" smtClean="0"/>
              <a:t>Bilgi ve Belge Yönetimi Bölümü</a:t>
            </a:r>
          </a:p>
        </p:txBody>
      </p:sp>
      <p:sp>
        <p:nvSpPr>
          <p:cNvPr id="11" name="Google Shape;194;p19"/>
          <p:cNvSpPr txBox="1">
            <a:spLocks/>
          </p:cNvSpPr>
          <p:nvPr/>
        </p:nvSpPr>
        <p:spPr>
          <a:xfrm>
            <a:off x="202817" y="3810000"/>
            <a:ext cx="4465435" cy="10894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1200" dirty="0"/>
              <a:t>Bilimsel Makale Yazım Süreçleri ve Dergi Yayıncılığı Paneli</a:t>
            </a:r>
          </a:p>
          <a:p>
            <a:r>
              <a:rPr lang="tr-TR" sz="1200" dirty="0" smtClean="0"/>
              <a:t>Jandarma ve Sahil Güvenlik Akademisi</a:t>
            </a:r>
          </a:p>
          <a:p>
            <a:r>
              <a:rPr lang="tr-TR" sz="1200" dirty="0" smtClean="0"/>
              <a:t>Güvenlik Bilimleri Enstitüsü</a:t>
            </a:r>
            <a:endParaRPr lang="tr-TR" sz="1200" dirty="0" smtClean="0"/>
          </a:p>
          <a:p>
            <a:r>
              <a:rPr lang="tr-TR" sz="1200" dirty="0" smtClean="0"/>
              <a:t>3</a:t>
            </a:r>
            <a:r>
              <a:rPr lang="tr-TR" sz="1200" dirty="0" smtClean="0"/>
              <a:t> Ocak 2019, Ankara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306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225</Words>
  <Application>Microsoft Office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Poppins Light</vt:lpstr>
      <vt:lpstr>Poppins</vt:lpstr>
      <vt:lpstr>Cymbeline template</vt:lpstr>
      <vt:lpstr>Bir Bilimsel Makale Nasıl Yazılır?</vt:lpstr>
      <vt:lpstr>Bilimsel makale</vt:lpstr>
      <vt:lpstr>Bir çalışma nasıl "bilimsel" olur?</vt:lpstr>
      <vt:lpstr>Bilimsel yöntem</vt:lpstr>
      <vt:lpstr>Bilimsel çalışma sorun çözmek için yapılır</vt:lpstr>
      <vt:lpstr>PowerPoint Presentation</vt:lpstr>
      <vt:lpstr>PowerPoint Presentation</vt:lpstr>
      <vt:lpstr>Sonuç olarak</vt:lpstr>
      <vt:lpstr>Bir Bilimsel Makale Nasıl Yazılır?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E-kitaplar için alternatif metrikler</dc:title>
  <dc:creator>guleda</dc:creator>
  <cp:lastModifiedBy>user</cp:lastModifiedBy>
  <cp:revision>78</cp:revision>
  <dcterms:modified xsi:type="dcterms:W3CDTF">2019-01-02T17:19:54Z</dcterms:modified>
</cp:coreProperties>
</file>