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0" r:id="rId1"/>
  </p:sldMasterIdLst>
  <p:notesMasterIdLst>
    <p:notesMasterId r:id="rId89"/>
  </p:notesMasterIdLst>
  <p:sldIdLst>
    <p:sldId id="256" r:id="rId2"/>
    <p:sldId id="289" r:id="rId3"/>
    <p:sldId id="336" r:id="rId4"/>
    <p:sldId id="333" r:id="rId5"/>
    <p:sldId id="320" r:id="rId6"/>
    <p:sldId id="319" r:id="rId7"/>
    <p:sldId id="343" r:id="rId8"/>
    <p:sldId id="321" r:id="rId9"/>
    <p:sldId id="344" r:id="rId10"/>
    <p:sldId id="296" r:id="rId11"/>
    <p:sldId id="294" r:id="rId12"/>
    <p:sldId id="297" r:id="rId13"/>
    <p:sldId id="260" r:id="rId14"/>
    <p:sldId id="299" r:id="rId15"/>
    <p:sldId id="301" r:id="rId16"/>
    <p:sldId id="300" r:id="rId17"/>
    <p:sldId id="272" r:id="rId18"/>
    <p:sldId id="267" r:id="rId19"/>
    <p:sldId id="337" r:id="rId20"/>
    <p:sldId id="302" r:id="rId21"/>
    <p:sldId id="311" r:id="rId22"/>
    <p:sldId id="388" r:id="rId23"/>
    <p:sldId id="389" r:id="rId24"/>
    <p:sldId id="390" r:id="rId25"/>
    <p:sldId id="279" r:id="rId26"/>
    <p:sldId id="346" r:id="rId27"/>
    <p:sldId id="347" r:id="rId28"/>
    <p:sldId id="348" r:id="rId29"/>
    <p:sldId id="349" r:id="rId30"/>
    <p:sldId id="350" r:id="rId31"/>
    <p:sldId id="351" r:id="rId32"/>
    <p:sldId id="352" r:id="rId33"/>
    <p:sldId id="353" r:id="rId34"/>
    <p:sldId id="354" r:id="rId35"/>
    <p:sldId id="355" r:id="rId36"/>
    <p:sldId id="356" r:id="rId37"/>
    <p:sldId id="357" r:id="rId38"/>
    <p:sldId id="358" r:id="rId39"/>
    <p:sldId id="359" r:id="rId40"/>
    <p:sldId id="360" r:id="rId41"/>
    <p:sldId id="361" r:id="rId42"/>
    <p:sldId id="362" r:id="rId43"/>
    <p:sldId id="363" r:id="rId44"/>
    <p:sldId id="364" r:id="rId45"/>
    <p:sldId id="365" r:id="rId46"/>
    <p:sldId id="366" r:id="rId47"/>
    <p:sldId id="367" r:id="rId48"/>
    <p:sldId id="368" r:id="rId49"/>
    <p:sldId id="369" r:id="rId50"/>
    <p:sldId id="370" r:id="rId51"/>
    <p:sldId id="371" r:id="rId52"/>
    <p:sldId id="372" r:id="rId53"/>
    <p:sldId id="373" r:id="rId54"/>
    <p:sldId id="374" r:id="rId55"/>
    <p:sldId id="375" r:id="rId56"/>
    <p:sldId id="376" r:id="rId57"/>
    <p:sldId id="377" r:id="rId58"/>
    <p:sldId id="378" r:id="rId59"/>
    <p:sldId id="379" r:id="rId60"/>
    <p:sldId id="380" r:id="rId61"/>
    <p:sldId id="381" r:id="rId62"/>
    <p:sldId id="382" r:id="rId63"/>
    <p:sldId id="383" r:id="rId64"/>
    <p:sldId id="384" r:id="rId65"/>
    <p:sldId id="385" r:id="rId66"/>
    <p:sldId id="386" r:id="rId67"/>
    <p:sldId id="387" r:id="rId68"/>
    <p:sldId id="303" r:id="rId69"/>
    <p:sldId id="304" r:id="rId70"/>
    <p:sldId id="305" r:id="rId71"/>
    <p:sldId id="306" r:id="rId72"/>
    <p:sldId id="308" r:id="rId73"/>
    <p:sldId id="338" r:id="rId74"/>
    <p:sldId id="307" r:id="rId75"/>
    <p:sldId id="339" r:id="rId76"/>
    <p:sldId id="309" r:id="rId77"/>
    <p:sldId id="310" r:id="rId78"/>
    <p:sldId id="312" r:id="rId79"/>
    <p:sldId id="345" r:id="rId80"/>
    <p:sldId id="340" r:id="rId81"/>
    <p:sldId id="313" r:id="rId82"/>
    <p:sldId id="314" r:id="rId83"/>
    <p:sldId id="315" r:id="rId84"/>
    <p:sldId id="341" r:id="rId85"/>
    <p:sldId id="316" r:id="rId86"/>
    <p:sldId id="342" r:id="rId87"/>
    <p:sldId id="317" r:id="rId88"/>
  </p:sldIdLst>
  <p:sldSz cx="9144000" cy="5143500" type="screen16x9"/>
  <p:notesSz cx="6858000" cy="9144000"/>
  <p:embeddedFontLst>
    <p:embeddedFont>
      <p:font typeface="Poppins" panose="020B0604020202020204" charset="0"/>
      <p:regular r:id="rId90"/>
      <p:bold r:id="rId91"/>
      <p:italic r:id="rId92"/>
      <p:boldItalic r:id="rId93"/>
    </p:embeddedFont>
    <p:embeddedFont>
      <p:font typeface="Poppins Light" panose="020B0604020202020204" charset="0"/>
      <p:regular r:id="rId94"/>
      <p:bold r:id="rId95"/>
      <p:italic r:id="rId96"/>
      <p:boldItalic r:id="rId9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CAE9B0B-39FB-4196-B871-5ADC97710059}">
  <a:tblStyle styleId="{1CAE9B0B-39FB-4196-B871-5ADC9771005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269" autoAdjust="0"/>
  </p:normalViewPr>
  <p:slideViewPr>
    <p:cSldViewPr snapToGrid="0">
      <p:cViewPr varScale="1">
        <p:scale>
          <a:sx n="135" d="100"/>
          <a:sy n="135" d="100"/>
        </p:scale>
        <p:origin x="12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font" Target="fonts/font1.fntdata"/><Relationship Id="rId95" Type="http://schemas.openxmlformats.org/officeDocument/2006/relationships/font" Target="fonts/font6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font" Target="fonts/font2.fntdata"/><Relationship Id="rId96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font" Target="fonts/font5.fntdata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8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3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font" Target="fonts/font4.fntdata"/><Relationship Id="rId98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406956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726637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5561401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baseline="0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baseline="0" dirty="0"/>
          </a:p>
        </p:txBody>
      </p:sp>
    </p:spTree>
    <p:extLst>
      <p:ext uri="{BB962C8B-B14F-4D97-AF65-F5344CB8AC3E}">
        <p14:creationId xmlns:p14="http://schemas.microsoft.com/office/powerpoint/2010/main" val="6166130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baseline="0" dirty="0"/>
          </a:p>
        </p:txBody>
      </p:sp>
    </p:spTree>
    <p:extLst>
      <p:ext uri="{BB962C8B-B14F-4D97-AF65-F5344CB8AC3E}">
        <p14:creationId xmlns:p14="http://schemas.microsoft.com/office/powerpoint/2010/main" val="34019570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baseline="0" dirty="0"/>
          </a:p>
        </p:txBody>
      </p:sp>
    </p:spTree>
    <p:extLst>
      <p:ext uri="{BB962C8B-B14F-4D97-AF65-F5344CB8AC3E}">
        <p14:creationId xmlns:p14="http://schemas.microsoft.com/office/powerpoint/2010/main" val="42925115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dirty="0"/>
              <a:t>Ana resmi görme &gt; Genişletme, Daraltma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dirty="0"/>
              <a:t>Potansiyel çalışma konularını görebilme</a:t>
            </a: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dirty="0"/>
              <a:t>4. Açık atıfların etkisi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dirty="0"/>
              <a:t>4</a:t>
            </a:r>
            <a:r>
              <a:rPr lang="tr-TR" baseline="0" dirty="0"/>
              <a:t> için ayrıntı: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800" b="0" i="0" u="none" strike="noStrike" cap="none" baseline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Açık/ücretsiz olanlar: Open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Citations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Crossref</a:t>
            </a:r>
            <a:endParaRPr lang="tr-TR" sz="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indent="-171450">
              <a:buFontTx/>
              <a:buChar char="-"/>
            </a:pP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Ücretli: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Dimensions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Crossref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+ ek bazı kapalı erişimli kaynaklar), Lens.org</a:t>
            </a:r>
          </a:p>
          <a:p>
            <a:pPr marL="171450" indent="-171450">
              <a:buFontTx/>
              <a:buChar char="-"/>
            </a:pP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Daha küçük çaplı: Semantic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Scholar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WikiData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WikiCite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EuroPMC</a:t>
            </a:r>
            <a:endParaRPr lang="tr-TR" sz="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indent="-171450">
              <a:buFontTx/>
              <a:buChar char="-"/>
            </a:pP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Karma yapıdakiler: Lens.org (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Crossref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Microsoft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.,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Pubmed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),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Scinapse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(Microsoft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Academic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Graph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Semantic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Scholar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Springer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Nature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SciGraph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PubMed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),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Scilit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ScienceOpen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vb.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847848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indent="0">
              <a:buNone/>
            </a:pPr>
            <a:r>
              <a:rPr lang="tr-TR" dirty="0"/>
              <a:t>http://personales.upv.es/mpesetm/</a:t>
            </a:r>
          </a:p>
          <a:p>
            <a:pPr marL="139700" indent="0">
              <a:buNone/>
            </a:pPr>
            <a:r>
              <a:rPr lang="tr-TR" dirty="0"/>
              <a:t>Ayrıca bkz. https://homepage.univie.ac.at/juan.gorraiz/bibexcel/ollepersson60.pdf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403509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tr-TR" dirty="0"/>
              <a:t>http://mrvar.fdv.uni-lj.si/pajek/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04714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tr-TR" dirty="0"/>
              <a:t>http://mrvar.fdv.uni-lj.si/pajek/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217623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tr-TR" dirty="0"/>
              <a:t>http://mrvar.fdv.uni-lj.si/pajek/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726867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tr-TR" dirty="0"/>
              <a:t>http://mrvar.fdv.uni-lj.si/pajek/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323042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tr-TR" dirty="0"/>
              <a:t>http://mrvar.fdv.uni-lj.si/pajek/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946025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tr-TR" dirty="0"/>
              <a:t>http://mrvar.fdv.uni-lj.si/pajek/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399927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tr-TR" dirty="0"/>
              <a:t>Bkz. https://arxiv.org/ftp/arxiv/papers/1404/1404.5322.pdf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348ED2-6A6E-413A-A302-28A0A08B985E}" type="slidenum">
              <a:rPr lang="tr-TR" smtClean="0"/>
              <a:t>33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205140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348ED2-6A6E-413A-A302-28A0A08B985E}" type="slidenum">
              <a:rPr lang="tr-TR" smtClean="0"/>
              <a:t>34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095571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348ED2-6A6E-413A-A302-28A0A08B985E}" type="slidenum">
              <a:rPr lang="tr-TR" smtClean="0"/>
              <a:t>35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85151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15474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348ED2-6A6E-413A-A302-28A0A08B985E}" type="slidenum">
              <a:rPr lang="tr-TR" smtClean="0"/>
              <a:t>36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858300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348ED2-6A6E-413A-A302-28A0A08B985E}" type="slidenum">
              <a:rPr lang="tr-TR" smtClean="0"/>
              <a:t>37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208461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348ED2-6A6E-413A-A302-28A0A08B985E}" type="slidenum">
              <a:rPr lang="tr-TR" smtClean="0"/>
              <a:t>38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3298414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tr-TR" dirty="0"/>
              <a:t>https://gephi.org/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348ED2-6A6E-413A-A302-28A0A08B985E}" type="slidenum">
              <a:rPr lang="tr-TR" smtClean="0"/>
              <a:t>39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8777835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/>
              <a:t>Twitch</a:t>
            </a:r>
            <a:r>
              <a:rPr lang="tr-TR" baseline="0" dirty="0"/>
              <a:t> </a:t>
            </a:r>
            <a:r>
              <a:rPr lang="tr-TR" baseline="0" dirty="0" err="1"/>
              <a:t>Communities</a:t>
            </a:r>
            <a:r>
              <a:rPr lang="tr-TR" baseline="0" dirty="0"/>
              <a:t>,, </a:t>
            </a:r>
            <a:r>
              <a:rPr lang="tr-TR" baseline="0" dirty="0" err="1"/>
              <a:t>Gephi</a:t>
            </a:r>
            <a:r>
              <a:rPr lang="tr-TR" baseline="0" dirty="0"/>
              <a:t> ile görselleştirilmiş.</a:t>
            </a:r>
          </a:p>
          <a:p>
            <a:r>
              <a:rPr lang="tr-TR" dirty="0"/>
              <a:t>Ayrıntı için bkz. https://towardsdatascience.com/insights-from-visualizing-public-data-on-twitch-a73304a1b3eb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348ED2-6A6E-413A-A302-28A0A08B985E}" type="slidenum">
              <a:rPr lang="tr-TR" smtClean="0"/>
              <a:t>40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8361256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348ED2-6A6E-413A-A302-28A0A08B985E}" type="slidenum">
              <a:rPr lang="tr-TR" smtClean="0"/>
              <a:t>41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6695804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tr-TR" dirty="0"/>
              <a:t>http://sci2.wiki.cns.iu.edu/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348ED2-6A6E-413A-A302-28A0A08B985E}" type="slidenum">
              <a:rPr lang="tr-TR" smtClean="0"/>
              <a:t>42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7823558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348ED2-6A6E-413A-A302-28A0A08B985E}" type="slidenum">
              <a:rPr lang="tr-TR" smtClean="0"/>
              <a:t>43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5442024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https://nwb.cns.iu.edu/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348ED2-6A6E-413A-A302-28A0A08B985E}" type="slidenum">
              <a:rPr lang="tr-TR" smtClean="0"/>
              <a:t>44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9079331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tr-TR" dirty="0"/>
              <a:t>http://scimaps.org/home.html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348ED2-6A6E-413A-A302-28A0A08B985E}" type="slidenum">
              <a:rPr lang="tr-TR" smtClean="0"/>
              <a:t>45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866335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0902567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348ED2-6A6E-413A-A302-28A0A08B985E}" type="slidenum">
              <a:rPr lang="tr-TR" smtClean="0"/>
              <a:t>46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9763327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348ED2-6A6E-413A-A302-28A0A08B985E}" type="slidenum">
              <a:rPr lang="tr-TR" smtClean="0"/>
              <a:t>47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5865474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tr-TR" dirty="0"/>
              <a:t>https://networkx.org/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348ED2-6A6E-413A-A302-28A0A08B985E}" type="slidenum">
              <a:rPr lang="tr-TR" smtClean="0"/>
              <a:t>48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8357588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Bkz. https://towardsdatascience.com/visualizing-protein-networks-in-python-58a9b51be9d5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348ED2-6A6E-413A-A302-28A0A08B985E}" type="slidenum">
              <a:rPr lang="tr-TR" smtClean="0"/>
              <a:t>49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6896029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tr-TR" dirty="0"/>
              <a:t>Bkz. https://towardsdatascience.com/visualizing-protein-networks-in-python-58a9b51be9d5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348ED2-6A6E-413A-A302-28A0A08B985E}" type="slidenum">
              <a:rPr lang="tr-TR" smtClean="0"/>
              <a:t>50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6381486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tr-TR" dirty="0"/>
              <a:t>Bkz. https://towardsdatascience.com/visualizing-protein-networks-in-python-58a9b51be9d5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348ED2-6A6E-413A-A302-28A0A08B985E}" type="slidenum">
              <a:rPr lang="tr-TR" smtClean="0"/>
              <a:t>51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2951941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348ED2-6A6E-413A-A302-28A0A08B985E}" type="slidenum">
              <a:rPr lang="tr-TR" smtClean="0"/>
              <a:t>52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8431855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348ED2-6A6E-413A-A302-28A0A08B985E}" type="slidenum">
              <a:rPr lang="tr-TR" smtClean="0"/>
              <a:t>53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4705010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348ED2-6A6E-413A-A302-28A0A08B985E}" type="slidenum">
              <a:rPr lang="tr-TR" smtClean="0"/>
              <a:t>54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1780767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348ED2-6A6E-413A-A302-28A0A08B985E}" type="slidenum">
              <a:rPr lang="tr-TR" smtClean="0"/>
              <a:t>55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070715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9111620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348ED2-6A6E-413A-A302-28A0A08B985E}" type="slidenum">
              <a:rPr lang="tr-TR" smtClean="0"/>
              <a:t>56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9699987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348ED2-6A6E-413A-A302-28A0A08B985E}" type="slidenum">
              <a:rPr lang="tr-TR" smtClean="0"/>
              <a:t>57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6680403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348ED2-6A6E-413A-A302-28A0A08B985E}" type="slidenum">
              <a:rPr lang="tr-TR" smtClean="0"/>
              <a:t>58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9132387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348ED2-6A6E-413A-A302-28A0A08B985E}" type="slidenum">
              <a:rPr lang="tr-TR" smtClean="0"/>
              <a:t>59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4230058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tr-TR" dirty="0"/>
              <a:t>https://igraph.org/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348ED2-6A6E-413A-A302-28A0A08B985E}" type="slidenum">
              <a:rPr lang="tr-TR" smtClean="0"/>
              <a:t>60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5827485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tr-TR" dirty="0"/>
              <a:t>https://edge.yewno.com/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348ED2-6A6E-413A-A302-28A0A08B985E}" type="slidenum">
              <a:rPr lang="tr-TR" smtClean="0"/>
              <a:t>61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5944072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348ED2-6A6E-413A-A302-28A0A08B985E}" type="slidenum">
              <a:rPr lang="tr-TR" smtClean="0"/>
              <a:t>62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513663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tr-TR" dirty="0"/>
              <a:t>https://sites.google.com/site/ucinetsoftware/home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348ED2-6A6E-413A-A302-28A0A08B985E}" type="slidenum">
              <a:rPr lang="tr-TR" smtClean="0"/>
              <a:t>63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9294681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tr-TR" dirty="0"/>
              <a:t>https://in-spire.pnnl.gov/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348ED2-6A6E-413A-A302-28A0A08B985E}" type="slidenum">
              <a:rPr lang="tr-TR" smtClean="0"/>
              <a:t>64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7876406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tr-TR" dirty="0"/>
              <a:t>https://sci2s.ugr.es/scimat/description.html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348ED2-6A6E-413A-A302-28A0A08B985E}" type="slidenum">
              <a:rPr lang="tr-TR" smtClean="0"/>
              <a:t>65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505490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6890797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https://sites.google.com/site/sitkisbibliometricanalysis/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348ED2-6A6E-413A-A302-28A0A08B985E}" type="slidenum">
              <a:rPr lang="tr-TR" smtClean="0"/>
              <a:t>66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0395752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tr-TR" dirty="0"/>
              <a:t>https://www.smrfoundation.org/nodexl/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348ED2-6A6E-413A-A302-28A0A08B985E}" type="slidenum">
              <a:rPr lang="tr-TR" smtClean="0"/>
              <a:t>67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1378570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924171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Crossref (Open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Citations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 verisi ile çalışıyor (daha önce + Microsoft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Academic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)</a:t>
            </a:r>
          </a:p>
          <a:p>
            <a:pPr marL="13970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https://citationgecko.com/</a:t>
            </a:r>
          </a:p>
          <a:p>
            <a:pPr marL="13970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3007633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2344022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8485855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2359821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89818555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84336637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FontTx/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Open Alex, Semantic Scholar </a:t>
            </a:r>
            <a:r>
              <a:rPr lang="tr-TR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 Crossref üzerinden veri çekiyor</a:t>
            </a:r>
          </a:p>
          <a:p>
            <a:pPr marL="139700" indent="0">
              <a:buFontTx/>
              <a:buNone/>
            </a:pPr>
            <a:r>
              <a:rPr lang="tr-TR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tr-TR" sz="1100" b="0" i="0" u="none" strike="noStrike" cap="none" baseline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11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Cocites</a:t>
            </a:r>
            <a:r>
              <a:rPr lang="tr-TR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11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Pubmed’ten</a:t>
            </a:r>
            <a:r>
              <a:rPr lang="tr-TR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>
              <a:buFontTx/>
              <a:buChar char="-"/>
            </a:pPr>
            <a:endParaRPr lang="tr-TR"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9700" indent="0">
              <a:buFontTx/>
              <a:buNone/>
            </a:pPr>
            <a:r>
              <a:rPr lang="tr-TR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Bir yayın seçildiğinde bu yayının kaynakçasındaki yayınlara bakılıyor</a:t>
            </a:r>
          </a:p>
          <a:p>
            <a:pPr marL="139700" indent="0">
              <a:buFontTx/>
              <a:buNone/>
            </a:pPr>
            <a:r>
              <a:rPr lang="tr-TR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tr-TR" sz="1100" b="0" i="0" u="none" strike="noStrike" cap="none" baseline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11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Cocites</a:t>
            </a:r>
            <a:r>
              <a:rPr lang="tr-TR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bu yayına atıf yapan yayınlara gidiyordu</a:t>
            </a:r>
          </a:p>
          <a:p>
            <a:pPr marL="13970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581692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3560973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4834758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4215195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0628057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2189722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8264505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3105538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tr-TR" dirty="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18358866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tr-TR" dirty="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42081460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tr-TR" dirty="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21791550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517685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63849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592400" y="-407850"/>
            <a:ext cx="5959200" cy="5959200"/>
          </a:xfrm>
          <a:prstGeom prst="ellipse">
            <a:avLst/>
          </a:prstGeom>
          <a:solidFill>
            <a:srgbClr val="000000">
              <a:alpha val="265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501210" y="175873"/>
            <a:ext cx="2451351" cy="2451351"/>
            <a:chOff x="6680825" y="2549350"/>
            <a:chExt cx="1539600" cy="1539600"/>
          </a:xfrm>
        </p:grpSpPr>
        <p:sp>
          <p:nvSpPr>
            <p:cNvPr id="12" name="Google Shape;12;p2"/>
            <p:cNvSpPr/>
            <p:nvPr/>
          </p:nvSpPr>
          <p:spPr>
            <a:xfrm>
              <a:off x="6825669" y="2694194"/>
              <a:ext cx="1249800" cy="1249800"/>
            </a:xfrm>
            <a:prstGeom prst="ellipse">
              <a:avLst/>
            </a:prstGeom>
            <a:solidFill>
              <a:srgbClr val="000000">
                <a:alpha val="18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6894850" y="2763375"/>
              <a:ext cx="1111200" cy="11112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6680825" y="2549350"/>
              <a:ext cx="1539600" cy="1539600"/>
            </a:xfrm>
            <a:prstGeom prst="donut">
              <a:avLst>
                <a:gd name="adj" fmla="val 495"/>
              </a:avLst>
            </a:prstGeom>
            <a:solidFill>
              <a:srgbClr val="000000">
                <a:alpha val="65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15;p2"/>
          <p:cNvGrpSpPr/>
          <p:nvPr/>
        </p:nvGrpSpPr>
        <p:grpSpPr>
          <a:xfrm>
            <a:off x="6427669" y="2502633"/>
            <a:ext cx="2324700" cy="2324700"/>
            <a:chOff x="-474900" y="321200"/>
            <a:chExt cx="2324700" cy="2324700"/>
          </a:xfrm>
        </p:grpSpPr>
        <p:sp>
          <p:nvSpPr>
            <p:cNvPr id="16" name="Google Shape;16;p2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Google Shape;20;p2"/>
          <p:cNvSpPr txBox="1">
            <a:spLocks noGrp="1"/>
          </p:cNvSpPr>
          <p:nvPr>
            <p:ph type="ctrTitle"/>
          </p:nvPr>
        </p:nvSpPr>
        <p:spPr>
          <a:xfrm>
            <a:off x="2211600" y="1991850"/>
            <a:ext cx="4720800" cy="1159800"/>
          </a:xfrm>
          <a:prstGeom prst="rect">
            <a:avLst/>
          </a:prstGeom>
          <a:effectLst>
            <a:outerShdw blurRad="857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oogle Shape;35;p4"/>
          <p:cNvGrpSpPr/>
          <p:nvPr/>
        </p:nvGrpSpPr>
        <p:grpSpPr>
          <a:xfrm>
            <a:off x="818844" y="502333"/>
            <a:ext cx="2324700" cy="2324700"/>
            <a:chOff x="-474900" y="321200"/>
            <a:chExt cx="2324700" cy="2324700"/>
          </a:xfrm>
        </p:grpSpPr>
        <p:sp>
          <p:nvSpPr>
            <p:cNvPr id="36" name="Google Shape;36;p4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4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" name="Google Shape;40;p4"/>
          <p:cNvSpPr/>
          <p:nvPr/>
        </p:nvSpPr>
        <p:spPr>
          <a:xfrm>
            <a:off x="1794525" y="-407900"/>
            <a:ext cx="5959200" cy="5959200"/>
          </a:xfrm>
          <a:prstGeom prst="ellipse">
            <a:avLst/>
          </a:prstGeom>
          <a:solidFill>
            <a:srgbClr val="000000">
              <a:alpha val="65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4"/>
          <p:cNvSpPr/>
          <p:nvPr/>
        </p:nvSpPr>
        <p:spPr>
          <a:xfrm>
            <a:off x="8556000" y="4576450"/>
            <a:ext cx="435600" cy="4356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4"/>
          <p:cNvSpPr txBox="1">
            <a:spLocks noGrp="1"/>
          </p:cNvSpPr>
          <p:nvPr>
            <p:ph type="body" idx="1"/>
          </p:nvPr>
        </p:nvSpPr>
        <p:spPr>
          <a:xfrm>
            <a:off x="2385525" y="1310550"/>
            <a:ext cx="4777200" cy="3265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93700" rtl="0">
              <a:spcBef>
                <a:spcPts val="600"/>
              </a:spcBef>
              <a:spcAft>
                <a:spcPts val="0"/>
              </a:spcAft>
              <a:buSzPts val="2600"/>
              <a:buFont typeface="Poppins"/>
              <a:buChar char="￮"/>
              <a:defRPr sz="2600" b="1"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93700" rtl="0">
              <a:spcBef>
                <a:spcPts val="0"/>
              </a:spcBef>
              <a:spcAft>
                <a:spcPts val="0"/>
              </a:spcAft>
              <a:buSzPts val="2600"/>
              <a:buFont typeface="Poppins"/>
              <a:buChar char="￮"/>
              <a:defRPr sz="2600" b="1"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93700" rtl="0">
              <a:spcBef>
                <a:spcPts val="0"/>
              </a:spcBef>
              <a:spcAft>
                <a:spcPts val="0"/>
              </a:spcAft>
              <a:buSzPts val="2600"/>
              <a:buFont typeface="Poppins"/>
              <a:buChar char="￮"/>
              <a:defRPr sz="2600" b="1"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93700" rtl="0">
              <a:spcBef>
                <a:spcPts val="0"/>
              </a:spcBef>
              <a:spcAft>
                <a:spcPts val="0"/>
              </a:spcAft>
              <a:buSzPts val="2600"/>
              <a:buFont typeface="Poppins"/>
              <a:buChar char="●"/>
              <a:defRPr sz="2600" b="1"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93700" rtl="0">
              <a:spcBef>
                <a:spcPts val="0"/>
              </a:spcBef>
              <a:spcAft>
                <a:spcPts val="0"/>
              </a:spcAft>
              <a:buSzPts val="2600"/>
              <a:buFont typeface="Poppins"/>
              <a:buChar char="○"/>
              <a:defRPr sz="2600" b="1"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93700" rtl="0">
              <a:spcBef>
                <a:spcPts val="0"/>
              </a:spcBef>
              <a:spcAft>
                <a:spcPts val="0"/>
              </a:spcAft>
              <a:buSzPts val="2600"/>
              <a:buFont typeface="Poppins"/>
              <a:buChar char="■"/>
              <a:defRPr sz="2600" b="1"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93700" rtl="0">
              <a:spcBef>
                <a:spcPts val="0"/>
              </a:spcBef>
              <a:spcAft>
                <a:spcPts val="0"/>
              </a:spcAft>
              <a:buSzPts val="2600"/>
              <a:buFont typeface="Poppins"/>
              <a:buChar char="●"/>
              <a:defRPr sz="2600" b="1"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93700" rtl="0">
              <a:spcBef>
                <a:spcPts val="0"/>
              </a:spcBef>
              <a:spcAft>
                <a:spcPts val="0"/>
              </a:spcAft>
              <a:buSzPts val="2600"/>
              <a:buFont typeface="Poppins"/>
              <a:buChar char="○"/>
              <a:defRPr sz="2600" b="1"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Font typeface="Poppins"/>
              <a:buChar char="■"/>
              <a:defRPr sz="2600" b="1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43" name="Google Shape;43;p4"/>
          <p:cNvSpPr txBox="1"/>
          <p:nvPr/>
        </p:nvSpPr>
        <p:spPr>
          <a:xfrm>
            <a:off x="1599200" y="1326625"/>
            <a:ext cx="7641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latin typeface="Poppins"/>
                <a:ea typeface="Poppins"/>
                <a:cs typeface="Poppins"/>
                <a:sym typeface="Poppins"/>
              </a:rPr>
              <a:t>“</a:t>
            </a:r>
            <a:endParaRPr sz="7200" b="1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4" name="Google Shape;44;p4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5"/>
          <p:cNvSpPr/>
          <p:nvPr/>
        </p:nvSpPr>
        <p:spPr>
          <a:xfrm>
            <a:off x="6081700" y="764000"/>
            <a:ext cx="3615600" cy="3615600"/>
          </a:xfrm>
          <a:prstGeom prst="ellipse">
            <a:avLst/>
          </a:prstGeom>
          <a:noFill/>
          <a:ln w="9525" cap="flat" cmpd="sng">
            <a:solidFill>
              <a:srgbClr val="E8E8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" name="Google Shape;47;p5"/>
          <p:cNvGrpSpPr/>
          <p:nvPr/>
        </p:nvGrpSpPr>
        <p:grpSpPr>
          <a:xfrm>
            <a:off x="-442731" y="337284"/>
            <a:ext cx="2324700" cy="2324700"/>
            <a:chOff x="-474900" y="321200"/>
            <a:chExt cx="2324700" cy="2324700"/>
          </a:xfrm>
        </p:grpSpPr>
        <p:sp>
          <p:nvSpPr>
            <p:cNvPr id="48" name="Google Shape;48;p5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5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;p5"/>
          <p:cNvSpPr/>
          <p:nvPr/>
        </p:nvSpPr>
        <p:spPr>
          <a:xfrm>
            <a:off x="8556000" y="4576450"/>
            <a:ext cx="435600" cy="4356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title"/>
          </p:nvPr>
        </p:nvSpPr>
        <p:spPr>
          <a:xfrm>
            <a:off x="457200" y="1166125"/>
            <a:ext cx="5220300" cy="6831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body" idx="1"/>
          </p:nvPr>
        </p:nvSpPr>
        <p:spPr>
          <a:xfrm>
            <a:off x="1069625" y="1958050"/>
            <a:ext cx="4608000" cy="2618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30200">
              <a:spcBef>
                <a:spcPts val="600"/>
              </a:spcBef>
              <a:spcAft>
                <a:spcPts val="0"/>
              </a:spcAft>
              <a:buSzPts val="1600"/>
              <a:buChar char="￮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6" name="Google Shape;56;p5"/>
          <p:cNvSpPr/>
          <p:nvPr/>
        </p:nvSpPr>
        <p:spPr>
          <a:xfrm>
            <a:off x="6272900" y="955200"/>
            <a:ext cx="3233100" cy="3233100"/>
          </a:xfrm>
          <a:prstGeom prst="ellipse">
            <a:avLst/>
          </a:prstGeom>
          <a:solidFill>
            <a:srgbClr val="000000">
              <a:alpha val="65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7"/>
          <p:cNvGrpSpPr/>
          <p:nvPr/>
        </p:nvGrpSpPr>
        <p:grpSpPr>
          <a:xfrm>
            <a:off x="-442731" y="337284"/>
            <a:ext cx="2324700" cy="2324700"/>
            <a:chOff x="-474900" y="321200"/>
            <a:chExt cx="2324700" cy="2324700"/>
          </a:xfrm>
        </p:grpSpPr>
        <p:sp>
          <p:nvSpPr>
            <p:cNvPr id="71" name="Google Shape;71;p7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7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7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7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" name="Google Shape;75;p7"/>
          <p:cNvSpPr/>
          <p:nvPr/>
        </p:nvSpPr>
        <p:spPr>
          <a:xfrm>
            <a:off x="8556000" y="4576450"/>
            <a:ext cx="435600" cy="4356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title"/>
          </p:nvPr>
        </p:nvSpPr>
        <p:spPr>
          <a:xfrm>
            <a:off x="457200" y="1166125"/>
            <a:ext cx="5220300" cy="6831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7"/>
          <p:cNvSpPr txBox="1">
            <a:spLocks noGrp="1"/>
          </p:cNvSpPr>
          <p:nvPr>
            <p:ph type="body" idx="1"/>
          </p:nvPr>
        </p:nvSpPr>
        <p:spPr>
          <a:xfrm>
            <a:off x="1069625" y="1958050"/>
            <a:ext cx="2236800" cy="2618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￮"/>
              <a:defRPr sz="14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4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4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78" name="Google Shape;78;p7"/>
          <p:cNvSpPr txBox="1">
            <a:spLocks noGrp="1"/>
          </p:cNvSpPr>
          <p:nvPr>
            <p:ph type="body" idx="2"/>
          </p:nvPr>
        </p:nvSpPr>
        <p:spPr>
          <a:xfrm>
            <a:off x="3440857" y="1958050"/>
            <a:ext cx="2236800" cy="2618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￮"/>
              <a:defRPr sz="14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4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4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79" name="Google Shape;79;p7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0" name="Google Shape;80;p7"/>
          <p:cNvSpPr/>
          <p:nvPr/>
        </p:nvSpPr>
        <p:spPr>
          <a:xfrm>
            <a:off x="6081700" y="764000"/>
            <a:ext cx="3615600" cy="3615600"/>
          </a:xfrm>
          <a:prstGeom prst="ellipse">
            <a:avLst/>
          </a:prstGeom>
          <a:noFill/>
          <a:ln w="9525" cap="flat" cmpd="sng">
            <a:solidFill>
              <a:srgbClr val="E8E8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7"/>
          <p:cNvSpPr/>
          <p:nvPr/>
        </p:nvSpPr>
        <p:spPr>
          <a:xfrm>
            <a:off x="6272900" y="955200"/>
            <a:ext cx="3233100" cy="3233100"/>
          </a:xfrm>
          <a:prstGeom prst="ellipse">
            <a:avLst/>
          </a:prstGeom>
          <a:solidFill>
            <a:srgbClr val="000000">
              <a:alpha val="65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oogle Shape;97;p9"/>
          <p:cNvGrpSpPr/>
          <p:nvPr/>
        </p:nvGrpSpPr>
        <p:grpSpPr>
          <a:xfrm>
            <a:off x="-442731" y="337284"/>
            <a:ext cx="2324700" cy="2324700"/>
            <a:chOff x="-474900" y="321200"/>
            <a:chExt cx="2324700" cy="2324700"/>
          </a:xfrm>
        </p:grpSpPr>
        <p:sp>
          <p:nvSpPr>
            <p:cNvPr id="98" name="Google Shape;98;p9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9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9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9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" name="Google Shape;102;p9"/>
          <p:cNvSpPr/>
          <p:nvPr/>
        </p:nvSpPr>
        <p:spPr>
          <a:xfrm>
            <a:off x="8556000" y="4576450"/>
            <a:ext cx="435600" cy="4356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9"/>
          <p:cNvSpPr txBox="1">
            <a:spLocks noGrp="1"/>
          </p:cNvSpPr>
          <p:nvPr>
            <p:ph type="title"/>
          </p:nvPr>
        </p:nvSpPr>
        <p:spPr>
          <a:xfrm>
            <a:off x="457200" y="1166125"/>
            <a:ext cx="5220300" cy="6831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9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10"/>
          <p:cNvGrpSpPr/>
          <p:nvPr/>
        </p:nvGrpSpPr>
        <p:grpSpPr>
          <a:xfrm>
            <a:off x="308378" y="3811995"/>
            <a:ext cx="1844185" cy="1844185"/>
            <a:chOff x="-474900" y="321200"/>
            <a:chExt cx="2324700" cy="2324700"/>
          </a:xfrm>
        </p:grpSpPr>
        <p:sp>
          <p:nvSpPr>
            <p:cNvPr id="107" name="Google Shape;107;p10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0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0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0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1" name="Google Shape;111;p10"/>
          <p:cNvSpPr/>
          <p:nvPr/>
        </p:nvSpPr>
        <p:spPr>
          <a:xfrm>
            <a:off x="8556000" y="4576450"/>
            <a:ext cx="435600" cy="4356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10"/>
          <p:cNvSpPr txBox="1">
            <a:spLocks noGrp="1"/>
          </p:cNvSpPr>
          <p:nvPr>
            <p:ph type="body" idx="1"/>
          </p:nvPr>
        </p:nvSpPr>
        <p:spPr>
          <a:xfrm>
            <a:off x="1069625" y="4406300"/>
            <a:ext cx="4608000" cy="519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marL="457200" lvl="0" indent="-228600">
              <a:spcBef>
                <a:spcPts val="360"/>
              </a:spcBef>
              <a:spcAft>
                <a:spcPts val="0"/>
              </a:spcAft>
              <a:buSzPts val="1400"/>
              <a:buNone/>
              <a:defRPr sz="1400"/>
            </a:lvl1pPr>
          </a:lstStyle>
          <a:p>
            <a:endParaRPr/>
          </a:p>
        </p:txBody>
      </p:sp>
      <p:sp>
        <p:nvSpPr>
          <p:cNvPr id="113" name="Google Shape;113;p10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type A" type="blank">
  <p:cSld name="BLANK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1"/>
          <p:cNvSpPr/>
          <p:nvPr/>
        </p:nvSpPr>
        <p:spPr>
          <a:xfrm>
            <a:off x="764000" y="-1236275"/>
            <a:ext cx="7616100" cy="7616100"/>
          </a:xfrm>
          <a:prstGeom prst="ellipse">
            <a:avLst/>
          </a:prstGeom>
          <a:noFill/>
          <a:ln w="9525" cap="flat" cmpd="sng">
            <a:solidFill>
              <a:srgbClr val="E8E8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11"/>
          <p:cNvSpPr/>
          <p:nvPr/>
        </p:nvSpPr>
        <p:spPr>
          <a:xfrm>
            <a:off x="1198300" y="-801975"/>
            <a:ext cx="6747000" cy="6747000"/>
          </a:xfrm>
          <a:prstGeom prst="ellipse">
            <a:avLst/>
          </a:prstGeom>
          <a:noFill/>
          <a:ln w="9525" cap="flat" cmpd="sng">
            <a:solidFill>
              <a:srgbClr val="E8E8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11"/>
          <p:cNvSpPr/>
          <p:nvPr/>
        </p:nvSpPr>
        <p:spPr>
          <a:xfrm>
            <a:off x="2267900" y="267625"/>
            <a:ext cx="4608300" cy="4608300"/>
          </a:xfrm>
          <a:prstGeom prst="ellipse">
            <a:avLst/>
          </a:prstGeom>
          <a:noFill/>
          <a:ln w="9525" cap="flat" cmpd="sng">
            <a:solidFill>
              <a:srgbClr val="E8E8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11"/>
          <p:cNvSpPr/>
          <p:nvPr/>
        </p:nvSpPr>
        <p:spPr>
          <a:xfrm>
            <a:off x="-704850" y="-2705100"/>
            <a:ext cx="10553700" cy="10553700"/>
          </a:xfrm>
          <a:prstGeom prst="donut">
            <a:avLst>
              <a:gd name="adj" fmla="val 10467"/>
            </a:avLst>
          </a:prstGeom>
          <a:solidFill>
            <a:srgbClr val="000000">
              <a:alpha val="65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11"/>
          <p:cNvSpPr/>
          <p:nvPr/>
        </p:nvSpPr>
        <p:spPr>
          <a:xfrm>
            <a:off x="8556000" y="4576450"/>
            <a:ext cx="435600" cy="4356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11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type B">
  <p:cSld name="BLANK_2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2"/>
          <p:cNvSpPr/>
          <p:nvPr/>
        </p:nvSpPr>
        <p:spPr>
          <a:xfrm>
            <a:off x="8556000" y="4576450"/>
            <a:ext cx="435600" cy="4356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12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24" name="Google Shape;124;p12"/>
          <p:cNvGrpSpPr/>
          <p:nvPr/>
        </p:nvGrpSpPr>
        <p:grpSpPr>
          <a:xfrm>
            <a:off x="818844" y="502333"/>
            <a:ext cx="2324700" cy="2324700"/>
            <a:chOff x="-474900" y="321200"/>
            <a:chExt cx="2324700" cy="2324700"/>
          </a:xfrm>
        </p:grpSpPr>
        <p:sp>
          <p:nvSpPr>
            <p:cNvPr id="125" name="Google Shape;125;p12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2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2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2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" name="Google Shape;129;p12"/>
          <p:cNvSpPr/>
          <p:nvPr/>
        </p:nvSpPr>
        <p:spPr>
          <a:xfrm>
            <a:off x="1794525" y="-407900"/>
            <a:ext cx="5959200" cy="5959200"/>
          </a:xfrm>
          <a:prstGeom prst="ellipse">
            <a:avLst/>
          </a:prstGeom>
          <a:solidFill>
            <a:srgbClr val="000000">
              <a:alpha val="65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 sz="1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buNone/>
              <a:defRPr sz="1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>
              <a:buNone/>
              <a:defRPr sz="1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>
              <a:buNone/>
              <a:defRPr sz="1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>
              <a:buNone/>
              <a:defRPr sz="1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>
              <a:buNone/>
              <a:defRPr sz="1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>
              <a:buNone/>
              <a:defRPr sz="1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>
              <a:buNone/>
              <a:defRPr sz="1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>
              <a:buNone/>
              <a:defRPr sz="1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457200" y="1166125"/>
            <a:ext cx="5220300" cy="6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1069625" y="1958050"/>
            <a:ext cx="4608300" cy="26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30200"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￮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￮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￮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●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○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■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●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○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■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3" r:id="rId4"/>
    <p:sldLayoutId id="2147483655" r:id="rId5"/>
    <p:sldLayoutId id="2147483656" r:id="rId6"/>
    <p:sldLayoutId id="2147483657" r:id="rId7"/>
    <p:sldLayoutId id="2147483658" r:id="rId8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8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8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5.png"/><Relationship Id="rId4" Type="http://schemas.openxmlformats.org/officeDocument/2006/relationships/notesSlide" Target="../notesSlides/notesSlide6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6.png"/><Relationship Id="rId4" Type="http://schemas.openxmlformats.org/officeDocument/2006/relationships/notesSlide" Target="../notesSlides/notesSlide68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8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8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8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8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8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8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4"/>
          <p:cNvSpPr txBox="1">
            <a:spLocks noGrp="1"/>
          </p:cNvSpPr>
          <p:nvPr>
            <p:ph type="ctrTitle"/>
          </p:nvPr>
        </p:nvSpPr>
        <p:spPr>
          <a:xfrm>
            <a:off x="1681805" y="256037"/>
            <a:ext cx="7317630" cy="19307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Bibliyometrik</a:t>
            </a:r>
            <a:r>
              <a:rPr lang="en-US" dirty="0"/>
              <a:t> </a:t>
            </a:r>
            <a:r>
              <a:rPr lang="en-US" dirty="0" err="1"/>
              <a:t>Görselleştirme</a:t>
            </a:r>
            <a:endParaRPr dirty="0"/>
          </a:p>
        </p:txBody>
      </p:sp>
      <p:grpSp>
        <p:nvGrpSpPr>
          <p:cNvPr id="142" name="Google Shape;142;p14"/>
          <p:cNvGrpSpPr/>
          <p:nvPr/>
        </p:nvGrpSpPr>
        <p:grpSpPr>
          <a:xfrm>
            <a:off x="1311079" y="985525"/>
            <a:ext cx="832106" cy="832102"/>
            <a:chOff x="1923675" y="1633650"/>
            <a:chExt cx="436000" cy="435975"/>
          </a:xfrm>
        </p:grpSpPr>
        <p:sp>
          <p:nvSpPr>
            <p:cNvPr id="143" name="Google Shape;143;p14"/>
            <p:cNvSpPr/>
            <p:nvPr/>
          </p:nvSpPr>
          <p:spPr>
            <a:xfrm>
              <a:off x="2209250" y="1633650"/>
              <a:ext cx="150425" cy="150425"/>
            </a:xfrm>
            <a:custGeom>
              <a:avLst/>
              <a:gdLst/>
              <a:ahLst/>
              <a:cxnLst/>
              <a:rect l="l" t="t" r="r" b="b"/>
              <a:pathLst>
                <a:path w="6017" h="6017" fill="none" extrusionOk="0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4"/>
            <p:cNvSpPr/>
            <p:nvPr/>
          </p:nvSpPr>
          <p:spPr>
            <a:xfrm>
              <a:off x="2019900" y="1757250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4"/>
            <p:cNvSpPr/>
            <p:nvPr/>
          </p:nvSpPr>
          <p:spPr>
            <a:xfrm>
              <a:off x="1923675" y="1681150"/>
              <a:ext cx="388500" cy="388475"/>
            </a:xfrm>
            <a:custGeom>
              <a:avLst/>
              <a:gdLst/>
              <a:ahLst/>
              <a:cxnLst/>
              <a:rect l="l" t="t" r="r" b="b"/>
              <a:pathLst>
                <a:path w="15540" h="15539" fill="none" extrusionOk="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4"/>
            <p:cNvSpPr/>
            <p:nvPr/>
          </p:nvSpPr>
          <p:spPr>
            <a:xfrm>
              <a:off x="1974225" y="1711575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4"/>
            <p:cNvSpPr/>
            <p:nvPr/>
          </p:nvSpPr>
          <p:spPr>
            <a:xfrm>
              <a:off x="1934650" y="2014200"/>
              <a:ext cx="44475" cy="44475"/>
            </a:xfrm>
            <a:custGeom>
              <a:avLst/>
              <a:gdLst/>
              <a:ahLst/>
              <a:cxnLst/>
              <a:rect l="l" t="t" r="r" b="b"/>
              <a:pathLst>
                <a:path w="1779" h="1779" fill="none" extrusionOk="0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4"/>
            <p:cNvSpPr/>
            <p:nvPr/>
          </p:nvSpPr>
          <p:spPr>
            <a:xfrm>
              <a:off x="1944375" y="1947225"/>
              <a:ext cx="101725" cy="101700"/>
            </a:xfrm>
            <a:custGeom>
              <a:avLst/>
              <a:gdLst/>
              <a:ahLst/>
              <a:cxnLst/>
              <a:rect l="l" t="t" r="r" b="b"/>
              <a:pathLst>
                <a:path w="4069" h="4068" fill="none" extrusionOk="0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Google Shape;194;p19"/>
          <p:cNvSpPr txBox="1">
            <a:spLocks/>
          </p:cNvSpPr>
          <p:nvPr/>
        </p:nvSpPr>
        <p:spPr>
          <a:xfrm>
            <a:off x="6036415" y="1938803"/>
            <a:ext cx="2866953" cy="13819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spcBef>
                <a:spcPts val="600"/>
              </a:spcBef>
            </a:pPr>
            <a:r>
              <a:rPr lang="tr-TR" sz="1800" dirty="0" err="1"/>
              <a:t>Güleda</a:t>
            </a:r>
            <a:r>
              <a:rPr lang="tr-TR" sz="1800" dirty="0"/>
              <a:t> Doğan</a:t>
            </a:r>
          </a:p>
          <a:p>
            <a:pPr algn="r">
              <a:spcBef>
                <a:spcPts val="600"/>
              </a:spcBef>
            </a:pPr>
            <a:r>
              <a:rPr lang="tr-TR" dirty="0"/>
              <a:t>guledaduzyol@gmail.com</a:t>
            </a:r>
            <a:endParaRPr lang="en-US" dirty="0"/>
          </a:p>
          <a:p>
            <a:pPr algn="r">
              <a:spcBef>
                <a:spcPts val="600"/>
              </a:spcBef>
            </a:pPr>
            <a:r>
              <a:rPr lang="tr-TR" dirty="0"/>
              <a:t>Hacettepe Üniversitesi</a:t>
            </a:r>
          </a:p>
          <a:p>
            <a:pPr algn="r"/>
            <a:r>
              <a:rPr lang="tr-TR" dirty="0"/>
              <a:t>Bilgi ve Belge Yönetimi Bölümü</a:t>
            </a:r>
          </a:p>
        </p:txBody>
      </p:sp>
      <p:sp>
        <p:nvSpPr>
          <p:cNvPr id="11" name="Google Shape;194;p19"/>
          <p:cNvSpPr txBox="1">
            <a:spLocks/>
          </p:cNvSpPr>
          <p:nvPr/>
        </p:nvSpPr>
        <p:spPr>
          <a:xfrm>
            <a:off x="371260" y="3808854"/>
            <a:ext cx="3540722" cy="6815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200" dirty="0"/>
              <a:t>HÜ BBY </a:t>
            </a:r>
            <a:r>
              <a:rPr lang="en-US" sz="1200" dirty="0" err="1"/>
              <a:t>Yaz</a:t>
            </a:r>
            <a:r>
              <a:rPr lang="en-US" sz="1200" dirty="0"/>
              <a:t> </a:t>
            </a:r>
            <a:r>
              <a:rPr lang="en-US" sz="1200" dirty="0" err="1"/>
              <a:t>Semineri</a:t>
            </a:r>
            <a:r>
              <a:rPr lang="en-US" sz="1200" dirty="0"/>
              <a:t> 2022</a:t>
            </a:r>
            <a:endParaRPr lang="tr-TR" sz="1200" dirty="0"/>
          </a:p>
          <a:p>
            <a:r>
              <a:rPr lang="en-US" sz="1200" dirty="0"/>
              <a:t>16 </a:t>
            </a:r>
            <a:r>
              <a:rPr lang="en-US" sz="1200" dirty="0" err="1"/>
              <a:t>Haziran</a:t>
            </a:r>
            <a:r>
              <a:rPr lang="en-US" sz="1200" dirty="0"/>
              <a:t> 2022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8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144379" y="4844716"/>
            <a:ext cx="74756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000" dirty="0">
                <a:latin typeface="Poppins" panose="020B0604020202020204" charset="-94"/>
                <a:cs typeface="Poppins" panose="020B0604020202020204" charset="-94"/>
              </a:rPr>
              <a:t>Kaynak: http://oad.simmons.edu/oadwiki/Disciplinary_repositories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A757F3-9E6E-4FC1-9417-A68FC9237E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5588"/>
            <a:ext cx="9144000" cy="441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2381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8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374" y="1403617"/>
            <a:ext cx="6469578" cy="34410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2337" y="0"/>
            <a:ext cx="4722887" cy="5143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6229" y="1194399"/>
            <a:ext cx="6986002" cy="323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5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8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442" y="483219"/>
            <a:ext cx="7281782" cy="37899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1" b="458"/>
          <a:stretch/>
        </p:blipFill>
        <p:spPr>
          <a:xfrm>
            <a:off x="89210" y="423746"/>
            <a:ext cx="4480912" cy="37319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t="210"/>
          <a:stretch/>
        </p:blipFill>
        <p:spPr>
          <a:xfrm>
            <a:off x="4512786" y="423746"/>
            <a:ext cx="4549698" cy="352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424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8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144379" y="4844716"/>
            <a:ext cx="79889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000" dirty="0">
                <a:latin typeface="Poppins" panose="020B0604020202020204" charset="-94"/>
                <a:cs typeface="Poppins" panose="020B0604020202020204" charset="-94"/>
              </a:rPr>
              <a:t>Kaynaklar: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21957"/>
          <a:stretch/>
        </p:blipFill>
        <p:spPr>
          <a:xfrm>
            <a:off x="0" y="0"/>
            <a:ext cx="9152222" cy="514912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8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235"/>
          <a:stretch/>
        </p:blipFill>
        <p:spPr>
          <a:xfrm>
            <a:off x="156" y="185217"/>
            <a:ext cx="9143844" cy="48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4965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8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14100"/>
          <a:stretch/>
        </p:blipFill>
        <p:spPr>
          <a:xfrm>
            <a:off x="0" y="836023"/>
            <a:ext cx="9137403" cy="374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6022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8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16</a:t>
            </a:fld>
            <a:endParaRPr lang="en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80000">
            <a:off x="2510399" y="1201783"/>
            <a:ext cx="446771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6898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30"/>
          <p:cNvSpPr txBox="1">
            <a:spLocks noGrp="1"/>
          </p:cNvSpPr>
          <p:nvPr>
            <p:ph type="title"/>
          </p:nvPr>
        </p:nvSpPr>
        <p:spPr>
          <a:xfrm>
            <a:off x="478462" y="736296"/>
            <a:ext cx="3113100" cy="68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dirty="0"/>
              <a:t>Literatür çok fazla !</a:t>
            </a:r>
            <a:br>
              <a:rPr lang="tr-TR" dirty="0"/>
            </a:br>
            <a:endParaRPr dirty="0"/>
          </a:p>
        </p:txBody>
      </p:sp>
      <p:sp>
        <p:nvSpPr>
          <p:cNvPr id="336" name="Google Shape;336;p30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grpSp>
        <p:nvGrpSpPr>
          <p:cNvPr id="337" name="Google Shape;337;p30"/>
          <p:cNvGrpSpPr/>
          <p:nvPr/>
        </p:nvGrpSpPr>
        <p:grpSpPr>
          <a:xfrm>
            <a:off x="1986075" y="1476813"/>
            <a:ext cx="3471952" cy="1624142"/>
            <a:chOff x="1047099" y="2241353"/>
            <a:chExt cx="3040276" cy="1338140"/>
          </a:xfrm>
        </p:grpSpPr>
        <p:sp>
          <p:nvSpPr>
            <p:cNvPr id="338" name="Google Shape;338;p30"/>
            <p:cNvSpPr/>
            <p:nvPr/>
          </p:nvSpPr>
          <p:spPr>
            <a:xfrm rot="2700000">
              <a:off x="2286374" y="1011412"/>
              <a:ext cx="561726" cy="3040276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  <p:sp>
          <p:nvSpPr>
            <p:cNvPr id="339" name="Google Shape;339;p30"/>
            <p:cNvSpPr/>
            <p:nvPr/>
          </p:nvSpPr>
          <p:spPr>
            <a:xfrm>
              <a:off x="1510752" y="3205393"/>
              <a:ext cx="374100" cy="374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b="1" dirty="0">
                  <a:latin typeface="Poppins"/>
                  <a:ea typeface="Poppins"/>
                  <a:cs typeface="Poppins"/>
                  <a:sym typeface="Poppins"/>
                </a:rPr>
                <a:t>1</a:t>
              </a:r>
              <a:endParaRPr sz="2000" b="1" dirty="0"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40" name="Google Shape;340;p30"/>
            <p:cNvSpPr txBox="1"/>
            <p:nvPr/>
          </p:nvSpPr>
          <p:spPr>
            <a:xfrm rot="-2700000">
              <a:off x="1501398" y="2241353"/>
              <a:ext cx="2332604" cy="3932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b="1" dirty="0" err="1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Bibliyometrik</a:t>
              </a:r>
              <a:r>
                <a:rPr lang="tr-TR" b="1" dirty="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 görselleştirme araçları</a:t>
              </a:r>
              <a:endParaRPr b="1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342" name="Google Shape;342;p30"/>
          <p:cNvGrpSpPr/>
          <p:nvPr/>
        </p:nvGrpSpPr>
        <p:grpSpPr>
          <a:xfrm>
            <a:off x="3647348" y="1667566"/>
            <a:ext cx="3578614" cy="1467731"/>
            <a:chOff x="2957320" y="2250687"/>
            <a:chExt cx="3287083" cy="1328806"/>
          </a:xfrm>
        </p:grpSpPr>
        <p:sp>
          <p:nvSpPr>
            <p:cNvPr id="343" name="Google Shape;343;p30"/>
            <p:cNvSpPr/>
            <p:nvPr/>
          </p:nvSpPr>
          <p:spPr>
            <a:xfrm rot="2700000">
              <a:off x="4196595" y="1011412"/>
              <a:ext cx="561726" cy="3040276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  <p:sp>
          <p:nvSpPr>
            <p:cNvPr id="344" name="Google Shape;344;p30"/>
            <p:cNvSpPr/>
            <p:nvPr/>
          </p:nvSpPr>
          <p:spPr>
            <a:xfrm>
              <a:off x="3420974" y="3205393"/>
              <a:ext cx="374100" cy="374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Poppins"/>
                  <a:ea typeface="Poppins"/>
                  <a:cs typeface="Poppins"/>
                  <a:sym typeface="Poppins"/>
                </a:rPr>
                <a:t>2</a:t>
              </a:r>
              <a:endParaRPr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45" name="Google Shape;345;p30"/>
            <p:cNvSpPr txBox="1"/>
            <p:nvPr/>
          </p:nvSpPr>
          <p:spPr>
            <a:xfrm rot="18900000">
              <a:off x="3461576" y="2361991"/>
              <a:ext cx="1986400" cy="3932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500" b="1" dirty="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Literatür keşif araçları</a:t>
              </a:r>
              <a:endParaRPr sz="1500" b="1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46" name="Google Shape;346;p30"/>
            <p:cNvSpPr txBox="1"/>
            <p:nvPr/>
          </p:nvSpPr>
          <p:spPr>
            <a:xfrm rot="18900000">
              <a:off x="3615357" y="2591962"/>
              <a:ext cx="2629046" cy="5074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tr-TR" sz="1200" dirty="0" err="1">
                  <a:latin typeface="Poppins Light"/>
                  <a:ea typeface="Poppins Light"/>
                  <a:cs typeface="Poppins Light"/>
                  <a:sym typeface="Poppins Light"/>
                </a:rPr>
                <a:t>CoCites</a:t>
              </a:r>
              <a:r>
                <a:rPr lang="tr-TR" sz="1200" dirty="0">
                  <a:latin typeface="Poppins Light"/>
                  <a:ea typeface="Poppins Light"/>
                  <a:cs typeface="Poppins Light"/>
                  <a:sym typeface="Poppins Light"/>
                </a:rPr>
                <a:t>, </a:t>
              </a:r>
              <a:r>
                <a:rPr lang="tr-TR" sz="1200" dirty="0" err="1">
                  <a:latin typeface="Poppins Light"/>
                  <a:ea typeface="Poppins Light"/>
                  <a:cs typeface="Poppins Light"/>
                  <a:sym typeface="Poppins Light"/>
                </a:rPr>
                <a:t>Connected</a:t>
              </a:r>
              <a:r>
                <a:rPr lang="tr-TR" sz="1200" dirty="0">
                  <a:latin typeface="Poppins Light"/>
                  <a:ea typeface="Poppins Light"/>
                  <a:cs typeface="Poppins Light"/>
                  <a:sym typeface="Poppins Light"/>
                </a:rPr>
                <a:t> </a:t>
              </a:r>
              <a:r>
                <a:rPr lang="tr-TR" sz="1200" dirty="0" err="1">
                  <a:latin typeface="Poppins Light"/>
                  <a:ea typeface="Poppins Light"/>
                  <a:cs typeface="Poppins Light"/>
                  <a:sym typeface="Poppins Light"/>
                </a:rPr>
                <a:t>Papers</a:t>
              </a:r>
              <a:r>
                <a:rPr lang="tr-TR" sz="1200" dirty="0">
                  <a:latin typeface="Poppins Light"/>
                  <a:ea typeface="Poppins Light"/>
                  <a:cs typeface="Poppins Light"/>
                  <a:sym typeface="Poppins Light"/>
                </a:rPr>
                <a:t> vb.</a:t>
              </a:r>
              <a:endParaRPr sz="1200" dirty="0"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</p:grpSp>
      <p:grpSp>
        <p:nvGrpSpPr>
          <p:cNvPr id="347" name="Google Shape;347;p30"/>
          <p:cNvGrpSpPr/>
          <p:nvPr/>
        </p:nvGrpSpPr>
        <p:grpSpPr>
          <a:xfrm>
            <a:off x="5394074" y="1779105"/>
            <a:ext cx="3475731" cy="1461588"/>
            <a:chOff x="4877339" y="2214429"/>
            <a:chExt cx="3366944" cy="1365064"/>
          </a:xfrm>
        </p:grpSpPr>
        <p:sp>
          <p:nvSpPr>
            <p:cNvPr id="348" name="Google Shape;348;p30"/>
            <p:cNvSpPr/>
            <p:nvPr/>
          </p:nvSpPr>
          <p:spPr>
            <a:xfrm rot="2700000">
              <a:off x="6116614" y="1011412"/>
              <a:ext cx="561726" cy="3040276"/>
            </a:xfrm>
            <a:prstGeom prst="roundRect">
              <a:avLst>
                <a:gd name="adj" fmla="val 50000"/>
              </a:avLst>
            </a:pr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  <p:sp>
          <p:nvSpPr>
            <p:cNvPr id="349" name="Google Shape;349;p30"/>
            <p:cNvSpPr/>
            <p:nvPr/>
          </p:nvSpPr>
          <p:spPr>
            <a:xfrm>
              <a:off x="5340992" y="3205393"/>
              <a:ext cx="374100" cy="374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Poppins"/>
                  <a:ea typeface="Poppins"/>
                  <a:cs typeface="Poppins"/>
                  <a:sym typeface="Poppins"/>
                </a:rPr>
                <a:t>3</a:t>
              </a:r>
              <a:endParaRPr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50" name="Google Shape;350;p30"/>
            <p:cNvSpPr txBox="1"/>
            <p:nvPr/>
          </p:nvSpPr>
          <p:spPr>
            <a:xfrm rot="18900000">
              <a:off x="5313754" y="2214429"/>
              <a:ext cx="2411258" cy="3932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Poppins"/>
                  <a:ea typeface="Poppins"/>
                  <a:cs typeface="Poppins"/>
                  <a:sym typeface="Poppins"/>
                </a:rPr>
                <a:t>Atıf / yayın değerlendirme araçları</a:t>
              </a:r>
              <a:endParaRPr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51" name="Google Shape;351;p30"/>
            <p:cNvSpPr txBox="1"/>
            <p:nvPr/>
          </p:nvSpPr>
          <p:spPr>
            <a:xfrm rot="18900000">
              <a:off x="5517451" y="2571751"/>
              <a:ext cx="2726832" cy="5074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tr-TR" sz="1200" dirty="0" err="1">
                  <a:latin typeface="Poppins Light"/>
                  <a:ea typeface="Poppins Light"/>
                  <a:cs typeface="Poppins Light"/>
                  <a:sym typeface="Poppins Light"/>
                </a:rPr>
                <a:t>Scites</a:t>
              </a:r>
              <a:r>
                <a:rPr lang="tr-TR" sz="1200" dirty="0">
                  <a:latin typeface="Poppins Light"/>
                  <a:ea typeface="Poppins Light"/>
                  <a:cs typeface="Poppins Light"/>
                  <a:sym typeface="Poppins Light"/>
                </a:rPr>
                <a:t>, </a:t>
              </a:r>
              <a:r>
                <a:rPr lang="tr-TR" sz="1200" dirty="0" err="1">
                  <a:latin typeface="Poppins Light"/>
                  <a:ea typeface="Poppins Light"/>
                  <a:cs typeface="Poppins Light"/>
                  <a:sym typeface="Poppins Light"/>
                </a:rPr>
                <a:t>Retraction</a:t>
              </a:r>
              <a:r>
                <a:rPr lang="tr-TR" sz="1200" dirty="0">
                  <a:latin typeface="Poppins Light"/>
                  <a:ea typeface="Poppins Light"/>
                  <a:cs typeface="Poppins Light"/>
                  <a:sym typeface="Poppins Light"/>
                </a:rPr>
                <a:t> </a:t>
              </a:r>
              <a:r>
                <a:rPr lang="tr-TR" sz="1200" dirty="0" err="1">
                  <a:latin typeface="Poppins Light"/>
                  <a:ea typeface="Poppins Light"/>
                  <a:cs typeface="Poppins Light"/>
                  <a:sym typeface="Poppins Light"/>
                </a:rPr>
                <a:t>watch</a:t>
              </a:r>
              <a:r>
                <a:rPr lang="tr-TR" sz="1200" dirty="0">
                  <a:latin typeface="Poppins Light"/>
                  <a:ea typeface="Poppins Light"/>
                  <a:cs typeface="Poppins Light"/>
                  <a:sym typeface="Poppins Light"/>
                </a:rPr>
                <a:t> vb. </a:t>
              </a:r>
              <a:endParaRPr sz="1200" dirty="0"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</p:grpSp>
      <p:sp>
        <p:nvSpPr>
          <p:cNvPr id="20" name="Google Shape;346;p30"/>
          <p:cNvSpPr txBox="1"/>
          <p:nvPr/>
        </p:nvSpPr>
        <p:spPr>
          <a:xfrm rot="18900000">
            <a:off x="2763181" y="1931825"/>
            <a:ext cx="2862216" cy="560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tr-TR" sz="1200" dirty="0" err="1">
                <a:latin typeface="Poppins Light"/>
                <a:ea typeface="Poppins Light"/>
                <a:cs typeface="Poppins Light"/>
                <a:sym typeface="Poppins Light"/>
              </a:rPr>
              <a:t>VOSviewer</a:t>
            </a:r>
            <a:r>
              <a:rPr lang="tr-TR" sz="1200" dirty="0">
                <a:latin typeface="Poppins Light"/>
                <a:ea typeface="Poppins Light"/>
                <a:cs typeface="Poppins Light"/>
                <a:sym typeface="Poppins Light"/>
              </a:rPr>
              <a:t>, </a:t>
            </a:r>
            <a:r>
              <a:rPr lang="tr-TR" sz="1200" dirty="0" err="1">
                <a:latin typeface="Poppins Light"/>
                <a:ea typeface="Poppins Light"/>
                <a:cs typeface="Poppins Light"/>
                <a:sym typeface="Poppins Light"/>
              </a:rPr>
              <a:t>CiteSpace</a:t>
            </a:r>
            <a:r>
              <a:rPr lang="tr-TR" sz="1200" dirty="0">
                <a:latin typeface="Poppins Light"/>
                <a:ea typeface="Poppins Light"/>
                <a:cs typeface="Poppins Light"/>
                <a:sym typeface="Poppins Light"/>
              </a:rPr>
              <a:t> vb.</a:t>
            </a:r>
            <a:endParaRPr sz="1200" dirty="0">
              <a:latin typeface="Poppins Light"/>
              <a:ea typeface="Poppins Light"/>
              <a:cs typeface="Poppins Light"/>
              <a:sym typeface="Poppins Ligh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5"/>
          <p:cNvSpPr txBox="1">
            <a:spLocks noGrp="1"/>
          </p:cNvSpPr>
          <p:nvPr>
            <p:ph type="title"/>
          </p:nvPr>
        </p:nvSpPr>
        <p:spPr>
          <a:xfrm>
            <a:off x="532787" y="1195078"/>
            <a:ext cx="4270918" cy="132139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dirty="0" err="1"/>
              <a:t>Bibliyometrik</a:t>
            </a:r>
            <a:r>
              <a:rPr lang="tr-TR" dirty="0"/>
              <a:t> görselleştirme</a:t>
            </a:r>
            <a:endParaRPr dirty="0"/>
          </a:p>
        </p:txBody>
      </p:sp>
      <p:sp>
        <p:nvSpPr>
          <p:cNvPr id="270" name="Google Shape;270;p25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grpSp>
        <p:nvGrpSpPr>
          <p:cNvPr id="271" name="Google Shape;271;p25"/>
          <p:cNvGrpSpPr/>
          <p:nvPr/>
        </p:nvGrpSpPr>
        <p:grpSpPr>
          <a:xfrm>
            <a:off x="4361713" y="1054632"/>
            <a:ext cx="3339000" cy="3339000"/>
            <a:chOff x="2902488" y="902232"/>
            <a:chExt cx="3339000" cy="3339000"/>
          </a:xfrm>
        </p:grpSpPr>
        <p:sp>
          <p:nvSpPr>
            <p:cNvPr id="272" name="Google Shape;272;p25"/>
            <p:cNvSpPr/>
            <p:nvPr/>
          </p:nvSpPr>
          <p:spPr>
            <a:xfrm rot="-5400000">
              <a:off x="2902488" y="902232"/>
              <a:ext cx="3339000" cy="3339000"/>
            </a:xfrm>
            <a:prstGeom prst="ellipse">
              <a:avLst/>
            </a:prstGeom>
            <a:noFill/>
            <a:ln w="19050" cap="flat" cmpd="sng">
              <a:solidFill>
                <a:srgbClr val="E8E8E8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  <p:sp>
          <p:nvSpPr>
            <p:cNvPr id="273" name="Google Shape;273;p25"/>
            <p:cNvSpPr/>
            <p:nvPr/>
          </p:nvSpPr>
          <p:spPr>
            <a:xfrm>
              <a:off x="3123738" y="1123632"/>
              <a:ext cx="2896500" cy="2896200"/>
            </a:xfrm>
            <a:prstGeom prst="pie">
              <a:avLst>
                <a:gd name="adj1" fmla="val 1811602"/>
                <a:gd name="adj2" fmla="val 16214886"/>
              </a:avLst>
            </a:prstGeom>
            <a:solidFill>
              <a:srgbClr val="000000">
                <a:alpha val="65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</p:grpSp>
      <p:grpSp>
        <p:nvGrpSpPr>
          <p:cNvPr id="274" name="Google Shape;274;p25"/>
          <p:cNvGrpSpPr/>
          <p:nvPr/>
        </p:nvGrpSpPr>
        <p:grpSpPr>
          <a:xfrm>
            <a:off x="5123263" y="1816182"/>
            <a:ext cx="1815900" cy="1815900"/>
            <a:chOff x="3664038" y="1663782"/>
            <a:chExt cx="1815900" cy="1815900"/>
          </a:xfrm>
        </p:grpSpPr>
        <p:sp>
          <p:nvSpPr>
            <p:cNvPr id="275" name="Google Shape;275;p25"/>
            <p:cNvSpPr/>
            <p:nvPr/>
          </p:nvSpPr>
          <p:spPr>
            <a:xfrm>
              <a:off x="3664038" y="1663782"/>
              <a:ext cx="1815900" cy="18159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76" name="Google Shape;276;p25"/>
            <p:cNvSpPr txBox="1"/>
            <p:nvPr/>
          </p:nvSpPr>
          <p:spPr>
            <a:xfrm>
              <a:off x="3899987" y="2054579"/>
              <a:ext cx="1425828" cy="10003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500" b="1" dirty="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Ne sağlar?</a:t>
              </a:r>
              <a:endParaRPr sz="2500" b="1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277" name="Google Shape;277;p25"/>
          <p:cNvGrpSpPr/>
          <p:nvPr/>
        </p:nvGrpSpPr>
        <p:grpSpPr>
          <a:xfrm>
            <a:off x="5501290" y="378724"/>
            <a:ext cx="1283750" cy="1242060"/>
            <a:chOff x="2859873" y="853971"/>
            <a:chExt cx="1068601" cy="1068600"/>
          </a:xfrm>
        </p:grpSpPr>
        <p:sp>
          <p:nvSpPr>
            <p:cNvPr id="278" name="Google Shape;278;p25"/>
            <p:cNvSpPr/>
            <p:nvPr/>
          </p:nvSpPr>
          <p:spPr>
            <a:xfrm>
              <a:off x="2859873" y="853971"/>
              <a:ext cx="1068600" cy="1068600"/>
            </a:xfrm>
            <a:prstGeom prst="ellipse">
              <a:avLst/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  <p:sp>
          <p:nvSpPr>
            <p:cNvPr id="279" name="Google Shape;279;p25"/>
            <p:cNvSpPr txBox="1"/>
            <p:nvPr/>
          </p:nvSpPr>
          <p:spPr>
            <a:xfrm>
              <a:off x="2859874" y="1022197"/>
              <a:ext cx="1068600" cy="73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500" dirty="0">
                  <a:solidFill>
                    <a:srgbClr val="FFFFFF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Ana resim</a:t>
              </a:r>
            </a:p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500" dirty="0">
                  <a:solidFill>
                    <a:srgbClr val="FFFFFF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Genişletme</a:t>
              </a:r>
              <a:endParaRPr sz="1500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</p:grpSp>
      <p:sp>
        <p:nvSpPr>
          <p:cNvPr id="281" name="Google Shape;281;p25"/>
          <p:cNvSpPr/>
          <p:nvPr/>
        </p:nvSpPr>
        <p:spPr>
          <a:xfrm>
            <a:off x="3931920" y="2923478"/>
            <a:ext cx="1186601" cy="1184180"/>
          </a:xfrm>
          <a:prstGeom prst="ellipse">
            <a:avLst/>
          </a:prstGeom>
          <a:solidFill>
            <a:srgbClr val="9999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grpSp>
        <p:nvGrpSpPr>
          <p:cNvPr id="283" name="Google Shape;283;p25"/>
          <p:cNvGrpSpPr/>
          <p:nvPr/>
        </p:nvGrpSpPr>
        <p:grpSpPr>
          <a:xfrm>
            <a:off x="6939267" y="2923478"/>
            <a:ext cx="1244613" cy="1184180"/>
            <a:chOff x="5214448" y="3234278"/>
            <a:chExt cx="1068600" cy="1068600"/>
          </a:xfrm>
        </p:grpSpPr>
        <p:sp>
          <p:nvSpPr>
            <p:cNvPr id="284" name="Google Shape;284;p25"/>
            <p:cNvSpPr/>
            <p:nvPr/>
          </p:nvSpPr>
          <p:spPr>
            <a:xfrm>
              <a:off x="5214448" y="3234278"/>
              <a:ext cx="1068600" cy="1068600"/>
            </a:xfrm>
            <a:prstGeom prst="ellipse">
              <a:avLst/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  <p:sp>
          <p:nvSpPr>
            <p:cNvPr id="285" name="Google Shape;285;p25"/>
            <p:cNvSpPr txBox="1"/>
            <p:nvPr/>
          </p:nvSpPr>
          <p:spPr>
            <a:xfrm>
              <a:off x="5367447" y="3440671"/>
              <a:ext cx="762600" cy="683359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500" dirty="0">
                  <a:solidFill>
                    <a:srgbClr val="FFFFFF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Alt konular</a:t>
              </a:r>
              <a:endParaRPr sz="1500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</p:grpSp>
      <p:sp>
        <p:nvSpPr>
          <p:cNvPr id="19" name="Google Shape;279;p25"/>
          <p:cNvSpPr txBox="1"/>
          <p:nvPr/>
        </p:nvSpPr>
        <p:spPr>
          <a:xfrm>
            <a:off x="3948050" y="3152195"/>
            <a:ext cx="1155231" cy="7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500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Daraltma</a:t>
            </a:r>
            <a:endParaRPr sz="1500" dirty="0">
              <a:solidFill>
                <a:srgbClr val="FFFFFF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456" y="326468"/>
            <a:ext cx="5343080" cy="446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3547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5"/>
          <p:cNvSpPr txBox="1">
            <a:spLocks noGrp="1"/>
          </p:cNvSpPr>
          <p:nvPr>
            <p:ph type="title"/>
          </p:nvPr>
        </p:nvSpPr>
        <p:spPr>
          <a:xfrm>
            <a:off x="457199" y="1166125"/>
            <a:ext cx="7243012" cy="68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Bibliyometrik</a:t>
            </a:r>
            <a:r>
              <a:rPr lang="en-US" dirty="0"/>
              <a:t> </a:t>
            </a:r>
            <a:r>
              <a:rPr lang="en-US" dirty="0" err="1"/>
              <a:t>veri</a:t>
            </a:r>
            <a:r>
              <a:rPr lang="en-US" dirty="0"/>
              <a:t> </a:t>
            </a:r>
            <a:r>
              <a:rPr lang="en-US" dirty="0" err="1"/>
              <a:t>kaynakları</a:t>
            </a:r>
            <a:endParaRPr dirty="0"/>
          </a:p>
        </p:txBody>
      </p:sp>
      <p:sp>
        <p:nvSpPr>
          <p:cNvPr id="155" name="Google Shape;155;p15"/>
          <p:cNvSpPr txBox="1">
            <a:spLocks noGrp="1"/>
          </p:cNvSpPr>
          <p:nvPr>
            <p:ph type="body" idx="1"/>
          </p:nvPr>
        </p:nvSpPr>
        <p:spPr>
          <a:xfrm>
            <a:off x="1069625" y="1958050"/>
            <a:ext cx="2236800" cy="140277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-TR" sz="2000" dirty="0">
                <a:solidFill>
                  <a:srgbClr val="000000"/>
                </a:solidFill>
              </a:rPr>
              <a:t>Atıf dizinleri</a:t>
            </a:r>
          </a:p>
          <a:p>
            <a:pPr marL="171450" lvl="0" indent="-1714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Tx/>
              <a:buChar char="-"/>
            </a:pPr>
            <a:r>
              <a:rPr lang="tr-TR" sz="2000" dirty="0" err="1">
                <a:solidFill>
                  <a:srgbClr val="000000"/>
                </a:solidFill>
              </a:rPr>
              <a:t>WoS</a:t>
            </a:r>
            <a:endParaRPr lang="tr-TR" sz="2000" dirty="0">
              <a:solidFill>
                <a:srgbClr val="000000"/>
              </a:solidFill>
            </a:endParaRPr>
          </a:p>
          <a:p>
            <a:pPr marL="171450" lvl="0" indent="-1714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Tx/>
              <a:buChar char="-"/>
            </a:pPr>
            <a:r>
              <a:rPr lang="tr-TR" sz="2000" dirty="0" err="1">
                <a:solidFill>
                  <a:srgbClr val="000000"/>
                </a:solidFill>
              </a:rPr>
              <a:t>Scopus</a:t>
            </a:r>
            <a:endParaRPr sz="2000" dirty="0">
              <a:solidFill>
                <a:srgbClr val="000000"/>
              </a:solidFill>
            </a:endParaRPr>
          </a:p>
        </p:txBody>
      </p:sp>
      <p:sp>
        <p:nvSpPr>
          <p:cNvPr id="157" name="Google Shape;157;p15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grpSp>
        <p:nvGrpSpPr>
          <p:cNvPr id="158" name="Google Shape;158;p15"/>
          <p:cNvGrpSpPr/>
          <p:nvPr/>
        </p:nvGrpSpPr>
        <p:grpSpPr>
          <a:xfrm>
            <a:off x="7227977" y="2052723"/>
            <a:ext cx="1212302" cy="1038068"/>
            <a:chOff x="1934025" y="1001650"/>
            <a:chExt cx="415300" cy="355600"/>
          </a:xfrm>
        </p:grpSpPr>
        <p:sp>
          <p:nvSpPr>
            <p:cNvPr id="159" name="Google Shape;159;p15"/>
            <p:cNvSpPr/>
            <p:nvPr/>
          </p:nvSpPr>
          <p:spPr>
            <a:xfrm>
              <a:off x="1934025" y="1303650"/>
              <a:ext cx="207650" cy="53600"/>
            </a:xfrm>
            <a:custGeom>
              <a:avLst/>
              <a:gdLst/>
              <a:ahLst/>
              <a:cxnLst/>
              <a:rect l="l" t="t" r="r" b="b"/>
              <a:pathLst>
                <a:path w="8306" h="2144" fill="none" extrusionOk="0">
                  <a:moveTo>
                    <a:pt x="1" y="0"/>
                  </a:moveTo>
                  <a:lnTo>
                    <a:pt x="1" y="487"/>
                  </a:lnTo>
                  <a:lnTo>
                    <a:pt x="1" y="487"/>
                  </a:lnTo>
                  <a:lnTo>
                    <a:pt x="25" y="633"/>
                  </a:lnTo>
                  <a:lnTo>
                    <a:pt x="74" y="755"/>
                  </a:lnTo>
                  <a:lnTo>
                    <a:pt x="147" y="853"/>
                  </a:lnTo>
                  <a:lnTo>
                    <a:pt x="245" y="950"/>
                  </a:lnTo>
                  <a:lnTo>
                    <a:pt x="245" y="950"/>
                  </a:lnTo>
                  <a:lnTo>
                    <a:pt x="391" y="1023"/>
                  </a:lnTo>
                  <a:lnTo>
                    <a:pt x="561" y="1047"/>
                  </a:lnTo>
                  <a:lnTo>
                    <a:pt x="561" y="1047"/>
                  </a:lnTo>
                  <a:lnTo>
                    <a:pt x="732" y="1023"/>
                  </a:lnTo>
                  <a:lnTo>
                    <a:pt x="732" y="1023"/>
                  </a:lnTo>
                  <a:lnTo>
                    <a:pt x="1292" y="853"/>
                  </a:lnTo>
                  <a:lnTo>
                    <a:pt x="1657" y="780"/>
                  </a:lnTo>
                  <a:lnTo>
                    <a:pt x="2071" y="682"/>
                  </a:lnTo>
                  <a:lnTo>
                    <a:pt x="2534" y="609"/>
                  </a:lnTo>
                  <a:lnTo>
                    <a:pt x="3021" y="560"/>
                  </a:lnTo>
                  <a:lnTo>
                    <a:pt x="3581" y="512"/>
                  </a:lnTo>
                  <a:lnTo>
                    <a:pt x="4166" y="487"/>
                  </a:lnTo>
                  <a:lnTo>
                    <a:pt x="4166" y="487"/>
                  </a:lnTo>
                  <a:lnTo>
                    <a:pt x="4604" y="512"/>
                  </a:lnTo>
                  <a:lnTo>
                    <a:pt x="5018" y="536"/>
                  </a:lnTo>
                  <a:lnTo>
                    <a:pt x="5408" y="609"/>
                  </a:lnTo>
                  <a:lnTo>
                    <a:pt x="5773" y="682"/>
                  </a:lnTo>
                  <a:lnTo>
                    <a:pt x="6114" y="780"/>
                  </a:lnTo>
                  <a:lnTo>
                    <a:pt x="6431" y="877"/>
                  </a:lnTo>
                  <a:lnTo>
                    <a:pt x="6699" y="999"/>
                  </a:lnTo>
                  <a:lnTo>
                    <a:pt x="6966" y="1120"/>
                  </a:lnTo>
                  <a:lnTo>
                    <a:pt x="7186" y="1242"/>
                  </a:lnTo>
                  <a:lnTo>
                    <a:pt x="7405" y="1388"/>
                  </a:lnTo>
                  <a:lnTo>
                    <a:pt x="7770" y="1656"/>
                  </a:lnTo>
                  <a:lnTo>
                    <a:pt x="8062" y="1924"/>
                  </a:lnTo>
                  <a:lnTo>
                    <a:pt x="8306" y="2143"/>
                  </a:lnTo>
                </a:path>
              </a:pathLst>
            </a:custGeom>
            <a:noFill/>
            <a:ln w="9525" cap="rnd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5"/>
            <p:cNvSpPr/>
            <p:nvPr/>
          </p:nvSpPr>
          <p:spPr>
            <a:xfrm>
              <a:off x="2141650" y="1303650"/>
              <a:ext cx="207675" cy="53600"/>
            </a:xfrm>
            <a:custGeom>
              <a:avLst/>
              <a:gdLst/>
              <a:ahLst/>
              <a:cxnLst/>
              <a:rect l="l" t="t" r="r" b="b"/>
              <a:pathLst>
                <a:path w="8307" h="2144" fill="none" extrusionOk="0">
                  <a:moveTo>
                    <a:pt x="1" y="2143"/>
                  </a:moveTo>
                  <a:lnTo>
                    <a:pt x="1" y="2143"/>
                  </a:lnTo>
                  <a:lnTo>
                    <a:pt x="245" y="1924"/>
                  </a:lnTo>
                  <a:lnTo>
                    <a:pt x="537" y="1656"/>
                  </a:lnTo>
                  <a:lnTo>
                    <a:pt x="902" y="1388"/>
                  </a:lnTo>
                  <a:lnTo>
                    <a:pt x="1121" y="1242"/>
                  </a:lnTo>
                  <a:lnTo>
                    <a:pt x="1341" y="1120"/>
                  </a:lnTo>
                  <a:lnTo>
                    <a:pt x="1608" y="999"/>
                  </a:lnTo>
                  <a:lnTo>
                    <a:pt x="1876" y="877"/>
                  </a:lnTo>
                  <a:lnTo>
                    <a:pt x="2193" y="780"/>
                  </a:lnTo>
                  <a:lnTo>
                    <a:pt x="2534" y="682"/>
                  </a:lnTo>
                  <a:lnTo>
                    <a:pt x="2899" y="609"/>
                  </a:lnTo>
                  <a:lnTo>
                    <a:pt x="3289" y="536"/>
                  </a:lnTo>
                  <a:lnTo>
                    <a:pt x="3703" y="512"/>
                  </a:lnTo>
                  <a:lnTo>
                    <a:pt x="4141" y="487"/>
                  </a:lnTo>
                  <a:lnTo>
                    <a:pt x="4141" y="487"/>
                  </a:lnTo>
                  <a:lnTo>
                    <a:pt x="4726" y="512"/>
                  </a:lnTo>
                  <a:lnTo>
                    <a:pt x="5286" y="560"/>
                  </a:lnTo>
                  <a:lnTo>
                    <a:pt x="5773" y="609"/>
                  </a:lnTo>
                  <a:lnTo>
                    <a:pt x="6236" y="682"/>
                  </a:lnTo>
                  <a:lnTo>
                    <a:pt x="6650" y="780"/>
                  </a:lnTo>
                  <a:lnTo>
                    <a:pt x="7015" y="853"/>
                  </a:lnTo>
                  <a:lnTo>
                    <a:pt x="7575" y="1023"/>
                  </a:lnTo>
                  <a:lnTo>
                    <a:pt x="7575" y="1023"/>
                  </a:lnTo>
                  <a:lnTo>
                    <a:pt x="7746" y="1047"/>
                  </a:lnTo>
                  <a:lnTo>
                    <a:pt x="7746" y="1047"/>
                  </a:lnTo>
                  <a:lnTo>
                    <a:pt x="7916" y="1023"/>
                  </a:lnTo>
                  <a:lnTo>
                    <a:pt x="8062" y="950"/>
                  </a:lnTo>
                  <a:lnTo>
                    <a:pt x="8062" y="950"/>
                  </a:lnTo>
                  <a:lnTo>
                    <a:pt x="8160" y="853"/>
                  </a:lnTo>
                  <a:lnTo>
                    <a:pt x="8233" y="755"/>
                  </a:lnTo>
                  <a:lnTo>
                    <a:pt x="8282" y="633"/>
                  </a:lnTo>
                  <a:lnTo>
                    <a:pt x="8306" y="487"/>
                  </a:lnTo>
                  <a:lnTo>
                    <a:pt x="8306" y="0"/>
                  </a:lnTo>
                </a:path>
              </a:pathLst>
            </a:custGeom>
            <a:noFill/>
            <a:ln w="9525" cap="rnd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5"/>
            <p:cNvSpPr/>
            <p:nvPr/>
          </p:nvSpPr>
          <p:spPr>
            <a:xfrm>
              <a:off x="1934025" y="1001650"/>
              <a:ext cx="207650" cy="331250"/>
            </a:xfrm>
            <a:custGeom>
              <a:avLst/>
              <a:gdLst/>
              <a:ahLst/>
              <a:cxnLst/>
              <a:rect l="l" t="t" r="r" b="b"/>
              <a:pathLst>
                <a:path w="8306" h="13250" fill="none" extrusionOk="0">
                  <a:moveTo>
                    <a:pt x="8306" y="2192"/>
                  </a:moveTo>
                  <a:lnTo>
                    <a:pt x="8306" y="13249"/>
                  </a:lnTo>
                  <a:lnTo>
                    <a:pt x="8306" y="13249"/>
                  </a:lnTo>
                  <a:lnTo>
                    <a:pt x="8062" y="13030"/>
                  </a:lnTo>
                  <a:lnTo>
                    <a:pt x="7770" y="12762"/>
                  </a:lnTo>
                  <a:lnTo>
                    <a:pt x="7405" y="12494"/>
                  </a:lnTo>
                  <a:lnTo>
                    <a:pt x="7186" y="12348"/>
                  </a:lnTo>
                  <a:lnTo>
                    <a:pt x="6966" y="12226"/>
                  </a:lnTo>
                  <a:lnTo>
                    <a:pt x="6699" y="12105"/>
                  </a:lnTo>
                  <a:lnTo>
                    <a:pt x="6431" y="11983"/>
                  </a:lnTo>
                  <a:lnTo>
                    <a:pt x="6114" y="11885"/>
                  </a:lnTo>
                  <a:lnTo>
                    <a:pt x="5773" y="11788"/>
                  </a:lnTo>
                  <a:lnTo>
                    <a:pt x="5408" y="11715"/>
                  </a:lnTo>
                  <a:lnTo>
                    <a:pt x="5018" y="11642"/>
                  </a:lnTo>
                  <a:lnTo>
                    <a:pt x="4604" y="11617"/>
                  </a:lnTo>
                  <a:lnTo>
                    <a:pt x="4166" y="11593"/>
                  </a:lnTo>
                  <a:lnTo>
                    <a:pt x="4166" y="11593"/>
                  </a:lnTo>
                  <a:lnTo>
                    <a:pt x="3581" y="11617"/>
                  </a:lnTo>
                  <a:lnTo>
                    <a:pt x="3021" y="11666"/>
                  </a:lnTo>
                  <a:lnTo>
                    <a:pt x="2534" y="11715"/>
                  </a:lnTo>
                  <a:lnTo>
                    <a:pt x="2071" y="11788"/>
                  </a:lnTo>
                  <a:lnTo>
                    <a:pt x="1657" y="11885"/>
                  </a:lnTo>
                  <a:lnTo>
                    <a:pt x="1292" y="11958"/>
                  </a:lnTo>
                  <a:lnTo>
                    <a:pt x="732" y="12129"/>
                  </a:lnTo>
                  <a:lnTo>
                    <a:pt x="732" y="12129"/>
                  </a:lnTo>
                  <a:lnTo>
                    <a:pt x="561" y="12153"/>
                  </a:lnTo>
                  <a:lnTo>
                    <a:pt x="561" y="12153"/>
                  </a:lnTo>
                  <a:lnTo>
                    <a:pt x="391" y="12129"/>
                  </a:lnTo>
                  <a:lnTo>
                    <a:pt x="245" y="12056"/>
                  </a:lnTo>
                  <a:lnTo>
                    <a:pt x="245" y="12056"/>
                  </a:lnTo>
                  <a:lnTo>
                    <a:pt x="147" y="11958"/>
                  </a:lnTo>
                  <a:lnTo>
                    <a:pt x="74" y="11861"/>
                  </a:lnTo>
                  <a:lnTo>
                    <a:pt x="25" y="11739"/>
                  </a:lnTo>
                  <a:lnTo>
                    <a:pt x="1" y="11593"/>
                  </a:lnTo>
                  <a:lnTo>
                    <a:pt x="1" y="1656"/>
                  </a:lnTo>
                  <a:lnTo>
                    <a:pt x="1" y="1656"/>
                  </a:lnTo>
                  <a:lnTo>
                    <a:pt x="25" y="1534"/>
                  </a:lnTo>
                  <a:lnTo>
                    <a:pt x="50" y="1437"/>
                  </a:lnTo>
                  <a:lnTo>
                    <a:pt x="123" y="1315"/>
                  </a:lnTo>
                  <a:lnTo>
                    <a:pt x="196" y="1242"/>
                  </a:lnTo>
                  <a:lnTo>
                    <a:pt x="196" y="1242"/>
                  </a:lnTo>
                  <a:lnTo>
                    <a:pt x="342" y="1120"/>
                  </a:lnTo>
                  <a:lnTo>
                    <a:pt x="512" y="974"/>
                  </a:lnTo>
                  <a:lnTo>
                    <a:pt x="926" y="755"/>
                  </a:lnTo>
                  <a:lnTo>
                    <a:pt x="1389" y="536"/>
                  </a:lnTo>
                  <a:lnTo>
                    <a:pt x="1901" y="341"/>
                  </a:lnTo>
                  <a:lnTo>
                    <a:pt x="2461" y="195"/>
                  </a:lnTo>
                  <a:lnTo>
                    <a:pt x="3021" y="73"/>
                  </a:lnTo>
                  <a:lnTo>
                    <a:pt x="3581" y="24"/>
                  </a:lnTo>
                  <a:lnTo>
                    <a:pt x="4166" y="0"/>
                  </a:lnTo>
                  <a:lnTo>
                    <a:pt x="4166" y="0"/>
                  </a:lnTo>
                  <a:lnTo>
                    <a:pt x="4531" y="0"/>
                  </a:lnTo>
                  <a:lnTo>
                    <a:pt x="4872" y="49"/>
                  </a:lnTo>
                  <a:lnTo>
                    <a:pt x="5213" y="98"/>
                  </a:lnTo>
                  <a:lnTo>
                    <a:pt x="5530" y="171"/>
                  </a:lnTo>
                  <a:lnTo>
                    <a:pt x="5822" y="268"/>
                  </a:lnTo>
                  <a:lnTo>
                    <a:pt x="6114" y="365"/>
                  </a:lnTo>
                  <a:lnTo>
                    <a:pt x="6358" y="487"/>
                  </a:lnTo>
                  <a:lnTo>
                    <a:pt x="6626" y="609"/>
                  </a:lnTo>
                  <a:lnTo>
                    <a:pt x="7064" y="901"/>
                  </a:lnTo>
                  <a:lnTo>
                    <a:pt x="7429" y="1169"/>
                  </a:lnTo>
                  <a:lnTo>
                    <a:pt x="7746" y="1437"/>
                  </a:lnTo>
                  <a:lnTo>
                    <a:pt x="8014" y="1681"/>
                  </a:lnTo>
                  <a:lnTo>
                    <a:pt x="8014" y="1681"/>
                  </a:lnTo>
                  <a:lnTo>
                    <a:pt x="8136" y="1802"/>
                  </a:lnTo>
                  <a:lnTo>
                    <a:pt x="8136" y="1802"/>
                  </a:lnTo>
                  <a:lnTo>
                    <a:pt x="8209" y="1875"/>
                  </a:lnTo>
                  <a:lnTo>
                    <a:pt x="8257" y="1973"/>
                  </a:lnTo>
                  <a:lnTo>
                    <a:pt x="8306" y="2095"/>
                  </a:lnTo>
                  <a:lnTo>
                    <a:pt x="8306" y="2192"/>
                  </a:lnTo>
                  <a:lnTo>
                    <a:pt x="8306" y="2192"/>
                  </a:lnTo>
                  <a:close/>
                </a:path>
              </a:pathLst>
            </a:custGeom>
            <a:noFill/>
            <a:ln w="9525" cap="rnd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5"/>
            <p:cNvSpPr/>
            <p:nvPr/>
          </p:nvSpPr>
          <p:spPr>
            <a:xfrm>
              <a:off x="2141650" y="1001650"/>
              <a:ext cx="207675" cy="331250"/>
            </a:xfrm>
            <a:custGeom>
              <a:avLst/>
              <a:gdLst/>
              <a:ahLst/>
              <a:cxnLst/>
              <a:rect l="l" t="t" r="r" b="b"/>
              <a:pathLst>
                <a:path w="8307" h="13250" fill="none" extrusionOk="0">
                  <a:moveTo>
                    <a:pt x="1" y="2192"/>
                  </a:moveTo>
                  <a:lnTo>
                    <a:pt x="1" y="13249"/>
                  </a:lnTo>
                  <a:lnTo>
                    <a:pt x="1" y="13249"/>
                  </a:lnTo>
                  <a:lnTo>
                    <a:pt x="245" y="13030"/>
                  </a:lnTo>
                  <a:lnTo>
                    <a:pt x="537" y="12762"/>
                  </a:lnTo>
                  <a:lnTo>
                    <a:pt x="902" y="12494"/>
                  </a:lnTo>
                  <a:lnTo>
                    <a:pt x="1121" y="12348"/>
                  </a:lnTo>
                  <a:lnTo>
                    <a:pt x="1341" y="12226"/>
                  </a:lnTo>
                  <a:lnTo>
                    <a:pt x="1608" y="12105"/>
                  </a:lnTo>
                  <a:lnTo>
                    <a:pt x="1876" y="11983"/>
                  </a:lnTo>
                  <a:lnTo>
                    <a:pt x="2193" y="11885"/>
                  </a:lnTo>
                  <a:lnTo>
                    <a:pt x="2534" y="11788"/>
                  </a:lnTo>
                  <a:lnTo>
                    <a:pt x="2899" y="11715"/>
                  </a:lnTo>
                  <a:lnTo>
                    <a:pt x="3289" y="11642"/>
                  </a:lnTo>
                  <a:lnTo>
                    <a:pt x="3703" y="11617"/>
                  </a:lnTo>
                  <a:lnTo>
                    <a:pt x="4141" y="11593"/>
                  </a:lnTo>
                  <a:lnTo>
                    <a:pt x="4141" y="11593"/>
                  </a:lnTo>
                  <a:lnTo>
                    <a:pt x="4726" y="11617"/>
                  </a:lnTo>
                  <a:lnTo>
                    <a:pt x="5286" y="11666"/>
                  </a:lnTo>
                  <a:lnTo>
                    <a:pt x="5773" y="11715"/>
                  </a:lnTo>
                  <a:lnTo>
                    <a:pt x="6236" y="11788"/>
                  </a:lnTo>
                  <a:lnTo>
                    <a:pt x="6650" y="11885"/>
                  </a:lnTo>
                  <a:lnTo>
                    <a:pt x="7015" y="11958"/>
                  </a:lnTo>
                  <a:lnTo>
                    <a:pt x="7575" y="12129"/>
                  </a:lnTo>
                  <a:lnTo>
                    <a:pt x="7575" y="12129"/>
                  </a:lnTo>
                  <a:lnTo>
                    <a:pt x="7746" y="12153"/>
                  </a:lnTo>
                  <a:lnTo>
                    <a:pt x="7746" y="12153"/>
                  </a:lnTo>
                  <a:lnTo>
                    <a:pt x="7916" y="12129"/>
                  </a:lnTo>
                  <a:lnTo>
                    <a:pt x="8062" y="12056"/>
                  </a:lnTo>
                  <a:lnTo>
                    <a:pt x="8062" y="12056"/>
                  </a:lnTo>
                  <a:lnTo>
                    <a:pt x="8160" y="11958"/>
                  </a:lnTo>
                  <a:lnTo>
                    <a:pt x="8233" y="11861"/>
                  </a:lnTo>
                  <a:lnTo>
                    <a:pt x="8282" y="11739"/>
                  </a:lnTo>
                  <a:lnTo>
                    <a:pt x="8306" y="11593"/>
                  </a:lnTo>
                  <a:lnTo>
                    <a:pt x="8306" y="1656"/>
                  </a:lnTo>
                  <a:lnTo>
                    <a:pt x="8306" y="1656"/>
                  </a:lnTo>
                  <a:lnTo>
                    <a:pt x="8282" y="1534"/>
                  </a:lnTo>
                  <a:lnTo>
                    <a:pt x="8257" y="1437"/>
                  </a:lnTo>
                  <a:lnTo>
                    <a:pt x="8184" y="1315"/>
                  </a:lnTo>
                  <a:lnTo>
                    <a:pt x="8111" y="1242"/>
                  </a:lnTo>
                  <a:lnTo>
                    <a:pt x="8111" y="1242"/>
                  </a:lnTo>
                  <a:lnTo>
                    <a:pt x="7965" y="1120"/>
                  </a:lnTo>
                  <a:lnTo>
                    <a:pt x="7795" y="974"/>
                  </a:lnTo>
                  <a:lnTo>
                    <a:pt x="7381" y="755"/>
                  </a:lnTo>
                  <a:lnTo>
                    <a:pt x="6918" y="536"/>
                  </a:lnTo>
                  <a:lnTo>
                    <a:pt x="6406" y="341"/>
                  </a:lnTo>
                  <a:lnTo>
                    <a:pt x="5846" y="195"/>
                  </a:lnTo>
                  <a:lnTo>
                    <a:pt x="5286" y="73"/>
                  </a:lnTo>
                  <a:lnTo>
                    <a:pt x="4726" y="24"/>
                  </a:lnTo>
                  <a:lnTo>
                    <a:pt x="4141" y="0"/>
                  </a:lnTo>
                  <a:lnTo>
                    <a:pt x="4141" y="0"/>
                  </a:lnTo>
                  <a:lnTo>
                    <a:pt x="3776" y="0"/>
                  </a:lnTo>
                  <a:lnTo>
                    <a:pt x="3435" y="49"/>
                  </a:lnTo>
                  <a:lnTo>
                    <a:pt x="3094" y="98"/>
                  </a:lnTo>
                  <a:lnTo>
                    <a:pt x="2777" y="171"/>
                  </a:lnTo>
                  <a:lnTo>
                    <a:pt x="2485" y="268"/>
                  </a:lnTo>
                  <a:lnTo>
                    <a:pt x="2193" y="365"/>
                  </a:lnTo>
                  <a:lnTo>
                    <a:pt x="1949" y="487"/>
                  </a:lnTo>
                  <a:lnTo>
                    <a:pt x="1681" y="609"/>
                  </a:lnTo>
                  <a:lnTo>
                    <a:pt x="1243" y="901"/>
                  </a:lnTo>
                  <a:lnTo>
                    <a:pt x="878" y="1169"/>
                  </a:lnTo>
                  <a:lnTo>
                    <a:pt x="561" y="1437"/>
                  </a:lnTo>
                  <a:lnTo>
                    <a:pt x="293" y="1681"/>
                  </a:lnTo>
                  <a:lnTo>
                    <a:pt x="293" y="1681"/>
                  </a:lnTo>
                  <a:lnTo>
                    <a:pt x="171" y="1802"/>
                  </a:lnTo>
                  <a:lnTo>
                    <a:pt x="171" y="1802"/>
                  </a:lnTo>
                  <a:lnTo>
                    <a:pt x="98" y="1875"/>
                  </a:lnTo>
                  <a:lnTo>
                    <a:pt x="50" y="1973"/>
                  </a:lnTo>
                  <a:lnTo>
                    <a:pt x="1" y="2095"/>
                  </a:lnTo>
                  <a:lnTo>
                    <a:pt x="1" y="2192"/>
                  </a:lnTo>
                  <a:lnTo>
                    <a:pt x="1" y="2192"/>
                  </a:lnTo>
                  <a:close/>
                </a:path>
              </a:pathLst>
            </a:custGeom>
            <a:noFill/>
            <a:ln w="9525" cap="rnd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77;p17"/>
          <p:cNvSpPr txBox="1"/>
          <p:nvPr/>
        </p:nvSpPr>
        <p:spPr>
          <a:xfrm>
            <a:off x="642049" y="2034482"/>
            <a:ext cx="586294" cy="858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/>
                <a:ea typeface="Poppins"/>
                <a:cs typeface="Poppins"/>
                <a:sym typeface="Poppins"/>
              </a:rPr>
              <a:t>1</a:t>
            </a:r>
            <a:endParaRPr sz="6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Google Shape;177;p17"/>
          <p:cNvSpPr txBox="1"/>
          <p:nvPr/>
        </p:nvSpPr>
        <p:spPr>
          <a:xfrm>
            <a:off x="3326209" y="2034481"/>
            <a:ext cx="586294" cy="858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-TR" sz="6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/>
                <a:cs typeface="Poppins"/>
                <a:sym typeface="Poppins"/>
              </a:rPr>
              <a:t>2</a:t>
            </a:r>
            <a:endParaRPr sz="6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Google Shape;155;p15"/>
          <p:cNvSpPr txBox="1">
            <a:spLocks noGrp="1"/>
          </p:cNvSpPr>
          <p:nvPr>
            <p:ph type="body" idx="1"/>
          </p:nvPr>
        </p:nvSpPr>
        <p:spPr>
          <a:xfrm>
            <a:off x="3912503" y="1958050"/>
            <a:ext cx="3921552" cy="13466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-TR" sz="2000" dirty="0">
                <a:solidFill>
                  <a:srgbClr val="000000"/>
                </a:solidFill>
              </a:rPr>
              <a:t>Akademik arama motorları</a:t>
            </a:r>
          </a:p>
          <a:p>
            <a:pPr marL="171450" lvl="0" indent="-1714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Tx/>
              <a:buChar char="-"/>
            </a:pPr>
            <a:r>
              <a:rPr lang="tr-TR" sz="2000" dirty="0">
                <a:solidFill>
                  <a:srgbClr val="000000"/>
                </a:solidFill>
              </a:rPr>
              <a:t>Google </a:t>
            </a:r>
            <a:r>
              <a:rPr lang="tr-TR" sz="2000" dirty="0" err="1">
                <a:solidFill>
                  <a:srgbClr val="000000"/>
                </a:solidFill>
              </a:rPr>
              <a:t>Scholar</a:t>
            </a:r>
            <a:endParaRPr lang="tr-TR" sz="2000" dirty="0">
              <a:solidFill>
                <a:srgbClr val="000000"/>
              </a:solidFill>
            </a:endParaRPr>
          </a:p>
          <a:p>
            <a:pPr marL="171450" lvl="0" indent="-1714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Tx/>
              <a:buChar char="-"/>
            </a:pPr>
            <a:r>
              <a:rPr lang="tr-TR" sz="2000" dirty="0" err="1">
                <a:solidFill>
                  <a:schemeClr val="tx1"/>
                </a:solidFill>
              </a:rPr>
              <a:t>Scinapse</a:t>
            </a:r>
            <a:endParaRPr sz="2000" dirty="0">
              <a:solidFill>
                <a:schemeClr val="tx1"/>
              </a:solidFill>
            </a:endParaRPr>
          </a:p>
        </p:txBody>
      </p:sp>
      <p:sp>
        <p:nvSpPr>
          <p:cNvPr id="13" name="Google Shape;177;p17"/>
          <p:cNvSpPr txBox="1"/>
          <p:nvPr/>
        </p:nvSpPr>
        <p:spPr>
          <a:xfrm>
            <a:off x="651192" y="3454870"/>
            <a:ext cx="586294" cy="858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-TR" sz="6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/>
                <a:cs typeface="Poppins"/>
                <a:sym typeface="Poppins"/>
              </a:rPr>
              <a:t>3</a:t>
            </a:r>
            <a:endParaRPr sz="6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Google Shape;155;p15"/>
          <p:cNvSpPr txBox="1">
            <a:spLocks noGrp="1"/>
          </p:cNvSpPr>
          <p:nvPr>
            <p:ph type="body" idx="1"/>
          </p:nvPr>
        </p:nvSpPr>
        <p:spPr>
          <a:xfrm>
            <a:off x="1165878" y="3409719"/>
            <a:ext cx="2236800" cy="140277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-TR" sz="2000" dirty="0">
                <a:solidFill>
                  <a:srgbClr val="000000"/>
                </a:solidFill>
              </a:rPr>
              <a:t>AE Arşivleri</a:t>
            </a:r>
          </a:p>
          <a:p>
            <a:pPr marL="171450" lvl="0" indent="-1714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Tx/>
              <a:buChar char="-"/>
            </a:pPr>
            <a:r>
              <a:rPr lang="tr-TR" sz="2000" dirty="0" err="1">
                <a:solidFill>
                  <a:srgbClr val="000000"/>
                </a:solidFill>
              </a:rPr>
              <a:t>Zenodo</a:t>
            </a:r>
            <a:endParaRPr lang="tr-TR" sz="2000" dirty="0">
              <a:solidFill>
                <a:srgbClr val="000000"/>
              </a:solidFill>
            </a:endParaRPr>
          </a:p>
          <a:p>
            <a:pPr marL="171450" lvl="0" indent="-1714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Tx/>
              <a:buChar char="-"/>
            </a:pPr>
            <a:r>
              <a:rPr lang="tr-TR" sz="2000" dirty="0" err="1">
                <a:solidFill>
                  <a:srgbClr val="000000"/>
                </a:solidFill>
              </a:rPr>
              <a:t>Arxiv</a:t>
            </a:r>
            <a:endParaRPr sz="2000" dirty="0">
              <a:solidFill>
                <a:srgbClr val="000000"/>
              </a:solidFill>
            </a:endParaRPr>
          </a:p>
        </p:txBody>
      </p:sp>
      <p:sp>
        <p:nvSpPr>
          <p:cNvPr id="18" name="Google Shape;177;p17"/>
          <p:cNvSpPr txBox="1"/>
          <p:nvPr/>
        </p:nvSpPr>
        <p:spPr>
          <a:xfrm>
            <a:off x="3326209" y="3454870"/>
            <a:ext cx="586294" cy="858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tr-TR" sz="6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/>
                <a:cs typeface="Poppins"/>
              </a:rPr>
              <a:t>4</a:t>
            </a:r>
            <a:endParaRPr sz="6000" b="1" dirty="0">
              <a:solidFill>
                <a:schemeClr val="tx1">
                  <a:lumMod val="65000"/>
                  <a:lumOff val="35000"/>
                </a:schemeClr>
              </a:solidFill>
              <a:latin typeface="Poppins"/>
              <a:cs typeface="Poppins"/>
            </a:endParaRPr>
          </a:p>
        </p:txBody>
      </p:sp>
      <p:sp>
        <p:nvSpPr>
          <p:cNvPr id="19" name="Google Shape;155;p15"/>
          <p:cNvSpPr txBox="1">
            <a:spLocks noGrp="1"/>
          </p:cNvSpPr>
          <p:nvPr>
            <p:ph type="body" idx="1"/>
          </p:nvPr>
        </p:nvSpPr>
        <p:spPr>
          <a:xfrm>
            <a:off x="3912503" y="3360821"/>
            <a:ext cx="3921552" cy="13466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-TR" sz="2000" dirty="0">
                <a:solidFill>
                  <a:srgbClr val="000000"/>
                </a:solidFill>
              </a:rPr>
              <a:t>Yeni nesil</a:t>
            </a:r>
          </a:p>
          <a:p>
            <a:pPr marL="171450" lvl="0" indent="-1714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Tx/>
              <a:buChar char="-"/>
            </a:pPr>
            <a:r>
              <a:rPr lang="tr-TR" sz="2000" dirty="0" err="1">
                <a:solidFill>
                  <a:srgbClr val="000000"/>
                </a:solidFill>
              </a:rPr>
              <a:t>Dimensions</a:t>
            </a:r>
            <a:endParaRPr lang="tr-TR" sz="2000" dirty="0">
              <a:solidFill>
                <a:srgbClr val="000000"/>
              </a:solidFill>
            </a:endParaRPr>
          </a:p>
          <a:p>
            <a:pPr marL="171450" lvl="0" indent="-1714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Tx/>
              <a:buChar char="-"/>
            </a:pPr>
            <a:r>
              <a:rPr lang="tr-TR" sz="2000" dirty="0">
                <a:solidFill>
                  <a:srgbClr val="000000"/>
                </a:solidFill>
              </a:rPr>
              <a:t>Semantic </a:t>
            </a:r>
            <a:r>
              <a:rPr lang="tr-TR" sz="2000" dirty="0" err="1">
                <a:solidFill>
                  <a:srgbClr val="000000"/>
                </a:solidFill>
              </a:rPr>
              <a:t>Scholar</a:t>
            </a:r>
            <a:endParaRPr lang="tr-TR" sz="20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01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0" build="p"/>
      <p:bldP spid="14" grpId="0"/>
      <p:bldP spid="16" grpId="0"/>
      <p:bldP spid="17" grpId="0" build="p"/>
      <p:bldP spid="13" grpId="0"/>
      <p:bldP spid="15" grpId="0" build="p"/>
      <p:bldP spid="18" grpId="0"/>
      <p:bldP spid="19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52267" y="4476652"/>
            <a:ext cx="4608000" cy="462607"/>
          </a:xfrm>
        </p:spPr>
        <p:txBody>
          <a:bodyPr/>
          <a:lstStyle/>
          <a:p>
            <a:r>
              <a:rPr lang="tr-TR" dirty="0" err="1"/>
              <a:t>VOSviewer</a:t>
            </a:r>
            <a:r>
              <a:rPr lang="tr-TR" dirty="0"/>
              <a:t> ile </a:t>
            </a:r>
            <a:r>
              <a:rPr lang="tr-TR" dirty="0" err="1"/>
              <a:t>bibliyometrik</a:t>
            </a:r>
            <a:r>
              <a:rPr lang="tr-TR" dirty="0"/>
              <a:t> görselleştirme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2143593" y="193127"/>
            <a:ext cx="6134475" cy="4213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5347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55" y="258831"/>
            <a:ext cx="4504768" cy="4204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226" t="502" r="878" b="1579"/>
          <a:stretch/>
        </p:blipFill>
        <p:spPr>
          <a:xfrm>
            <a:off x="4716779" y="365759"/>
            <a:ext cx="4236721" cy="4069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49089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22</a:t>
            </a:fld>
            <a:endParaRPr lang="en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0958CF-7E66-4376-8359-29F7CDD4A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42330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3442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23</a:t>
            </a:fld>
            <a:endParaRPr lang="e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6D8081-13B9-4E2D-B1FE-D02CB8ED83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653" y="0"/>
            <a:ext cx="861652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0098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24</a:t>
            </a:fld>
            <a:endParaRPr lang="en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48D97A-9E91-469A-9AD6-FBF24DBA4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413" y="0"/>
            <a:ext cx="780317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3863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37"/>
          <p:cNvSpPr txBox="1">
            <a:spLocks noGrp="1"/>
          </p:cNvSpPr>
          <p:nvPr>
            <p:ph type="title"/>
          </p:nvPr>
        </p:nvSpPr>
        <p:spPr>
          <a:xfrm>
            <a:off x="457199" y="1166125"/>
            <a:ext cx="5971102" cy="68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dirty="0"/>
              <a:t>Diğer </a:t>
            </a:r>
            <a:r>
              <a:rPr lang="tr-TR" dirty="0" err="1"/>
              <a:t>bibliyometrik</a:t>
            </a:r>
            <a:r>
              <a:rPr lang="tr-TR" dirty="0"/>
              <a:t> görselleştirme araçları</a:t>
            </a:r>
            <a:endParaRPr dirty="0"/>
          </a:p>
        </p:txBody>
      </p:sp>
      <p:sp>
        <p:nvSpPr>
          <p:cNvPr id="431" name="Google Shape;431;p37"/>
          <p:cNvSpPr txBox="1">
            <a:spLocks noGrp="1"/>
          </p:cNvSpPr>
          <p:nvPr>
            <p:ph type="body" idx="1"/>
          </p:nvPr>
        </p:nvSpPr>
        <p:spPr>
          <a:xfrm>
            <a:off x="1069625" y="1958050"/>
            <a:ext cx="4608000" cy="26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800"/>
              <a:buChar char="￮"/>
            </a:pPr>
            <a:r>
              <a:rPr lang="tr-TR" sz="1800" dirty="0" err="1"/>
              <a:t>CiteSpace</a:t>
            </a:r>
            <a:endParaRPr lang="tr-TR" sz="1800" dirty="0"/>
          </a:p>
          <a:p>
            <a:pPr marL="457200" lvl="0" indent="-3429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800"/>
              <a:buChar char="￮"/>
            </a:pPr>
            <a:r>
              <a:rPr lang="tr-TR" sz="1800" dirty="0" err="1"/>
              <a:t>CitNetExplorer</a:t>
            </a:r>
            <a:endParaRPr lang="tr-TR" sz="1800" dirty="0"/>
          </a:p>
          <a:p>
            <a:pPr marL="457200" lvl="0" indent="-3429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800"/>
              <a:buChar char="￮"/>
            </a:pPr>
            <a:r>
              <a:rPr lang="tr-TR" sz="1800" dirty="0" err="1"/>
              <a:t>Bibexcel</a:t>
            </a:r>
            <a:r>
              <a:rPr lang="tr-TR" sz="1800" dirty="0"/>
              <a:t> – </a:t>
            </a:r>
            <a:r>
              <a:rPr lang="tr-TR" sz="1800" dirty="0" err="1"/>
              <a:t>Pajek</a:t>
            </a:r>
            <a:endParaRPr lang="tr-TR" sz="1800" dirty="0"/>
          </a:p>
          <a:p>
            <a:pPr marL="457200" lvl="0" indent="-3429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800"/>
              <a:buChar char="￮"/>
            </a:pPr>
            <a:r>
              <a:rPr lang="tr-TR" sz="1800" dirty="0" err="1"/>
              <a:t>SciMAT</a:t>
            </a:r>
            <a:r>
              <a:rPr lang="tr-TR" sz="1800" dirty="0"/>
              <a:t>, Sci2 </a:t>
            </a:r>
            <a:r>
              <a:rPr lang="tr-TR" sz="1800" dirty="0" err="1"/>
              <a:t>Tool</a:t>
            </a:r>
            <a:r>
              <a:rPr lang="tr-TR" sz="1800" dirty="0"/>
              <a:t>, </a:t>
            </a:r>
            <a:r>
              <a:rPr lang="tr-TR" sz="1800" dirty="0" err="1"/>
              <a:t>Gephi</a:t>
            </a:r>
            <a:r>
              <a:rPr lang="tr-TR" sz="1800" dirty="0"/>
              <a:t>, UCINET</a:t>
            </a:r>
          </a:p>
          <a:p>
            <a:pPr marL="457200" lvl="0" indent="-3429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800"/>
              <a:buChar char="￮"/>
            </a:pPr>
            <a:r>
              <a:rPr lang="tr-TR" sz="1800" dirty="0" err="1"/>
              <a:t>NetworkX</a:t>
            </a:r>
            <a:r>
              <a:rPr lang="tr-TR" sz="1800" dirty="0"/>
              <a:t>, </a:t>
            </a:r>
            <a:r>
              <a:rPr lang="tr-TR" sz="1800" dirty="0" err="1"/>
              <a:t>Bibliometrix</a:t>
            </a:r>
            <a:r>
              <a:rPr lang="tr-TR" sz="1800" dirty="0"/>
              <a:t>, </a:t>
            </a:r>
            <a:r>
              <a:rPr lang="tr-TR" sz="1800" dirty="0" err="1"/>
              <a:t>igraph</a:t>
            </a:r>
            <a:endParaRPr lang="tr-TR" sz="1800" dirty="0"/>
          </a:p>
        </p:txBody>
      </p:sp>
      <p:sp>
        <p:nvSpPr>
          <p:cNvPr id="432" name="Google Shape;432;p37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37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F4D03E-5314-4898-A240-6A2ABB6CCA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2567"/>
          <a:stretch/>
        </p:blipFill>
        <p:spPr>
          <a:xfrm>
            <a:off x="737754" y="144269"/>
            <a:ext cx="7668492" cy="4854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4025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37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6AB368-B193-45EE-A7D4-A98D69C6EC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881"/>
          <a:stretch/>
        </p:blipFill>
        <p:spPr>
          <a:xfrm>
            <a:off x="1770031" y="317117"/>
            <a:ext cx="5438843" cy="450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9652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37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28</a:t>
            </a:fld>
            <a:endParaRPr/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E191DCA6-94C8-40CE-8437-2637DBC8A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964" y="205540"/>
            <a:ext cx="7336809" cy="4440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94007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8ED47A-6CD1-4E35-ACA9-55868F322A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32" name="Google Shape;432;p3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29</a:t>
            </a:fld>
            <a:endParaRPr/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B8D71A40-6491-41E8-A39C-A81412B406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840" y="131450"/>
            <a:ext cx="866231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tr-TR" sz="1300" dirty="0"/>
              <a:t>The </a:t>
            </a:r>
            <a:r>
              <a:rPr lang="en-US" altLang="tr-TR" sz="1300" dirty="0" err="1"/>
              <a:t>Pajek</a:t>
            </a:r>
            <a:r>
              <a:rPr lang="en-US" altLang="tr-TR" sz="1300" dirty="0"/>
              <a:t> map shows only one mixed cluster with authors from Belgium in yellow and from Netherlands in </a:t>
            </a:r>
            <a:r>
              <a:rPr lang="tr-TR" altLang="tr-TR" sz="1300" dirty="0" err="1"/>
              <a:t>green</a:t>
            </a:r>
            <a:endParaRPr lang="en-US" altLang="tr-TR" sz="13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720FAEF-1F12-4B10-979D-3029BAE70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69" y="517452"/>
            <a:ext cx="7925662" cy="4549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174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5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grpSp>
        <p:nvGrpSpPr>
          <p:cNvPr id="158" name="Google Shape;158;p15"/>
          <p:cNvGrpSpPr/>
          <p:nvPr/>
        </p:nvGrpSpPr>
        <p:grpSpPr>
          <a:xfrm>
            <a:off x="7227977" y="2052723"/>
            <a:ext cx="1212302" cy="1038068"/>
            <a:chOff x="1934025" y="1001650"/>
            <a:chExt cx="415300" cy="355600"/>
          </a:xfrm>
        </p:grpSpPr>
        <p:sp>
          <p:nvSpPr>
            <p:cNvPr id="159" name="Google Shape;159;p15"/>
            <p:cNvSpPr/>
            <p:nvPr/>
          </p:nvSpPr>
          <p:spPr>
            <a:xfrm>
              <a:off x="1934025" y="1303650"/>
              <a:ext cx="207650" cy="53600"/>
            </a:xfrm>
            <a:custGeom>
              <a:avLst/>
              <a:gdLst/>
              <a:ahLst/>
              <a:cxnLst/>
              <a:rect l="l" t="t" r="r" b="b"/>
              <a:pathLst>
                <a:path w="8306" h="2144" fill="none" extrusionOk="0">
                  <a:moveTo>
                    <a:pt x="1" y="0"/>
                  </a:moveTo>
                  <a:lnTo>
                    <a:pt x="1" y="487"/>
                  </a:lnTo>
                  <a:lnTo>
                    <a:pt x="1" y="487"/>
                  </a:lnTo>
                  <a:lnTo>
                    <a:pt x="25" y="633"/>
                  </a:lnTo>
                  <a:lnTo>
                    <a:pt x="74" y="755"/>
                  </a:lnTo>
                  <a:lnTo>
                    <a:pt x="147" y="853"/>
                  </a:lnTo>
                  <a:lnTo>
                    <a:pt x="245" y="950"/>
                  </a:lnTo>
                  <a:lnTo>
                    <a:pt x="245" y="950"/>
                  </a:lnTo>
                  <a:lnTo>
                    <a:pt x="391" y="1023"/>
                  </a:lnTo>
                  <a:lnTo>
                    <a:pt x="561" y="1047"/>
                  </a:lnTo>
                  <a:lnTo>
                    <a:pt x="561" y="1047"/>
                  </a:lnTo>
                  <a:lnTo>
                    <a:pt x="732" y="1023"/>
                  </a:lnTo>
                  <a:lnTo>
                    <a:pt x="732" y="1023"/>
                  </a:lnTo>
                  <a:lnTo>
                    <a:pt x="1292" y="853"/>
                  </a:lnTo>
                  <a:lnTo>
                    <a:pt x="1657" y="780"/>
                  </a:lnTo>
                  <a:lnTo>
                    <a:pt x="2071" y="682"/>
                  </a:lnTo>
                  <a:lnTo>
                    <a:pt x="2534" y="609"/>
                  </a:lnTo>
                  <a:lnTo>
                    <a:pt x="3021" y="560"/>
                  </a:lnTo>
                  <a:lnTo>
                    <a:pt x="3581" y="512"/>
                  </a:lnTo>
                  <a:lnTo>
                    <a:pt x="4166" y="487"/>
                  </a:lnTo>
                  <a:lnTo>
                    <a:pt x="4166" y="487"/>
                  </a:lnTo>
                  <a:lnTo>
                    <a:pt x="4604" y="512"/>
                  </a:lnTo>
                  <a:lnTo>
                    <a:pt x="5018" y="536"/>
                  </a:lnTo>
                  <a:lnTo>
                    <a:pt x="5408" y="609"/>
                  </a:lnTo>
                  <a:lnTo>
                    <a:pt x="5773" y="682"/>
                  </a:lnTo>
                  <a:lnTo>
                    <a:pt x="6114" y="780"/>
                  </a:lnTo>
                  <a:lnTo>
                    <a:pt x="6431" y="877"/>
                  </a:lnTo>
                  <a:lnTo>
                    <a:pt x="6699" y="999"/>
                  </a:lnTo>
                  <a:lnTo>
                    <a:pt x="6966" y="1120"/>
                  </a:lnTo>
                  <a:lnTo>
                    <a:pt x="7186" y="1242"/>
                  </a:lnTo>
                  <a:lnTo>
                    <a:pt x="7405" y="1388"/>
                  </a:lnTo>
                  <a:lnTo>
                    <a:pt x="7770" y="1656"/>
                  </a:lnTo>
                  <a:lnTo>
                    <a:pt x="8062" y="1924"/>
                  </a:lnTo>
                  <a:lnTo>
                    <a:pt x="8306" y="2143"/>
                  </a:lnTo>
                </a:path>
              </a:pathLst>
            </a:custGeom>
            <a:noFill/>
            <a:ln w="9525" cap="rnd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5"/>
            <p:cNvSpPr/>
            <p:nvPr/>
          </p:nvSpPr>
          <p:spPr>
            <a:xfrm>
              <a:off x="2141650" y="1303650"/>
              <a:ext cx="207675" cy="53600"/>
            </a:xfrm>
            <a:custGeom>
              <a:avLst/>
              <a:gdLst/>
              <a:ahLst/>
              <a:cxnLst/>
              <a:rect l="l" t="t" r="r" b="b"/>
              <a:pathLst>
                <a:path w="8307" h="2144" fill="none" extrusionOk="0">
                  <a:moveTo>
                    <a:pt x="1" y="2143"/>
                  </a:moveTo>
                  <a:lnTo>
                    <a:pt x="1" y="2143"/>
                  </a:lnTo>
                  <a:lnTo>
                    <a:pt x="245" y="1924"/>
                  </a:lnTo>
                  <a:lnTo>
                    <a:pt x="537" y="1656"/>
                  </a:lnTo>
                  <a:lnTo>
                    <a:pt x="902" y="1388"/>
                  </a:lnTo>
                  <a:lnTo>
                    <a:pt x="1121" y="1242"/>
                  </a:lnTo>
                  <a:lnTo>
                    <a:pt x="1341" y="1120"/>
                  </a:lnTo>
                  <a:lnTo>
                    <a:pt x="1608" y="999"/>
                  </a:lnTo>
                  <a:lnTo>
                    <a:pt x="1876" y="877"/>
                  </a:lnTo>
                  <a:lnTo>
                    <a:pt x="2193" y="780"/>
                  </a:lnTo>
                  <a:lnTo>
                    <a:pt x="2534" y="682"/>
                  </a:lnTo>
                  <a:lnTo>
                    <a:pt x="2899" y="609"/>
                  </a:lnTo>
                  <a:lnTo>
                    <a:pt x="3289" y="536"/>
                  </a:lnTo>
                  <a:lnTo>
                    <a:pt x="3703" y="512"/>
                  </a:lnTo>
                  <a:lnTo>
                    <a:pt x="4141" y="487"/>
                  </a:lnTo>
                  <a:lnTo>
                    <a:pt x="4141" y="487"/>
                  </a:lnTo>
                  <a:lnTo>
                    <a:pt x="4726" y="512"/>
                  </a:lnTo>
                  <a:lnTo>
                    <a:pt x="5286" y="560"/>
                  </a:lnTo>
                  <a:lnTo>
                    <a:pt x="5773" y="609"/>
                  </a:lnTo>
                  <a:lnTo>
                    <a:pt x="6236" y="682"/>
                  </a:lnTo>
                  <a:lnTo>
                    <a:pt x="6650" y="780"/>
                  </a:lnTo>
                  <a:lnTo>
                    <a:pt x="7015" y="853"/>
                  </a:lnTo>
                  <a:lnTo>
                    <a:pt x="7575" y="1023"/>
                  </a:lnTo>
                  <a:lnTo>
                    <a:pt x="7575" y="1023"/>
                  </a:lnTo>
                  <a:lnTo>
                    <a:pt x="7746" y="1047"/>
                  </a:lnTo>
                  <a:lnTo>
                    <a:pt x="7746" y="1047"/>
                  </a:lnTo>
                  <a:lnTo>
                    <a:pt x="7916" y="1023"/>
                  </a:lnTo>
                  <a:lnTo>
                    <a:pt x="8062" y="950"/>
                  </a:lnTo>
                  <a:lnTo>
                    <a:pt x="8062" y="950"/>
                  </a:lnTo>
                  <a:lnTo>
                    <a:pt x="8160" y="853"/>
                  </a:lnTo>
                  <a:lnTo>
                    <a:pt x="8233" y="755"/>
                  </a:lnTo>
                  <a:lnTo>
                    <a:pt x="8282" y="633"/>
                  </a:lnTo>
                  <a:lnTo>
                    <a:pt x="8306" y="487"/>
                  </a:lnTo>
                  <a:lnTo>
                    <a:pt x="8306" y="0"/>
                  </a:lnTo>
                </a:path>
              </a:pathLst>
            </a:custGeom>
            <a:noFill/>
            <a:ln w="9525" cap="rnd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5"/>
            <p:cNvSpPr/>
            <p:nvPr/>
          </p:nvSpPr>
          <p:spPr>
            <a:xfrm>
              <a:off x="1934025" y="1001650"/>
              <a:ext cx="207650" cy="331250"/>
            </a:xfrm>
            <a:custGeom>
              <a:avLst/>
              <a:gdLst/>
              <a:ahLst/>
              <a:cxnLst/>
              <a:rect l="l" t="t" r="r" b="b"/>
              <a:pathLst>
                <a:path w="8306" h="13250" fill="none" extrusionOk="0">
                  <a:moveTo>
                    <a:pt x="8306" y="2192"/>
                  </a:moveTo>
                  <a:lnTo>
                    <a:pt x="8306" y="13249"/>
                  </a:lnTo>
                  <a:lnTo>
                    <a:pt x="8306" y="13249"/>
                  </a:lnTo>
                  <a:lnTo>
                    <a:pt x="8062" y="13030"/>
                  </a:lnTo>
                  <a:lnTo>
                    <a:pt x="7770" y="12762"/>
                  </a:lnTo>
                  <a:lnTo>
                    <a:pt x="7405" y="12494"/>
                  </a:lnTo>
                  <a:lnTo>
                    <a:pt x="7186" y="12348"/>
                  </a:lnTo>
                  <a:lnTo>
                    <a:pt x="6966" y="12226"/>
                  </a:lnTo>
                  <a:lnTo>
                    <a:pt x="6699" y="12105"/>
                  </a:lnTo>
                  <a:lnTo>
                    <a:pt x="6431" y="11983"/>
                  </a:lnTo>
                  <a:lnTo>
                    <a:pt x="6114" y="11885"/>
                  </a:lnTo>
                  <a:lnTo>
                    <a:pt x="5773" y="11788"/>
                  </a:lnTo>
                  <a:lnTo>
                    <a:pt x="5408" y="11715"/>
                  </a:lnTo>
                  <a:lnTo>
                    <a:pt x="5018" y="11642"/>
                  </a:lnTo>
                  <a:lnTo>
                    <a:pt x="4604" y="11617"/>
                  </a:lnTo>
                  <a:lnTo>
                    <a:pt x="4166" y="11593"/>
                  </a:lnTo>
                  <a:lnTo>
                    <a:pt x="4166" y="11593"/>
                  </a:lnTo>
                  <a:lnTo>
                    <a:pt x="3581" y="11617"/>
                  </a:lnTo>
                  <a:lnTo>
                    <a:pt x="3021" y="11666"/>
                  </a:lnTo>
                  <a:lnTo>
                    <a:pt x="2534" y="11715"/>
                  </a:lnTo>
                  <a:lnTo>
                    <a:pt x="2071" y="11788"/>
                  </a:lnTo>
                  <a:lnTo>
                    <a:pt x="1657" y="11885"/>
                  </a:lnTo>
                  <a:lnTo>
                    <a:pt x="1292" y="11958"/>
                  </a:lnTo>
                  <a:lnTo>
                    <a:pt x="732" y="12129"/>
                  </a:lnTo>
                  <a:lnTo>
                    <a:pt x="732" y="12129"/>
                  </a:lnTo>
                  <a:lnTo>
                    <a:pt x="561" y="12153"/>
                  </a:lnTo>
                  <a:lnTo>
                    <a:pt x="561" y="12153"/>
                  </a:lnTo>
                  <a:lnTo>
                    <a:pt x="391" y="12129"/>
                  </a:lnTo>
                  <a:lnTo>
                    <a:pt x="245" y="12056"/>
                  </a:lnTo>
                  <a:lnTo>
                    <a:pt x="245" y="12056"/>
                  </a:lnTo>
                  <a:lnTo>
                    <a:pt x="147" y="11958"/>
                  </a:lnTo>
                  <a:lnTo>
                    <a:pt x="74" y="11861"/>
                  </a:lnTo>
                  <a:lnTo>
                    <a:pt x="25" y="11739"/>
                  </a:lnTo>
                  <a:lnTo>
                    <a:pt x="1" y="11593"/>
                  </a:lnTo>
                  <a:lnTo>
                    <a:pt x="1" y="1656"/>
                  </a:lnTo>
                  <a:lnTo>
                    <a:pt x="1" y="1656"/>
                  </a:lnTo>
                  <a:lnTo>
                    <a:pt x="25" y="1534"/>
                  </a:lnTo>
                  <a:lnTo>
                    <a:pt x="50" y="1437"/>
                  </a:lnTo>
                  <a:lnTo>
                    <a:pt x="123" y="1315"/>
                  </a:lnTo>
                  <a:lnTo>
                    <a:pt x="196" y="1242"/>
                  </a:lnTo>
                  <a:lnTo>
                    <a:pt x="196" y="1242"/>
                  </a:lnTo>
                  <a:lnTo>
                    <a:pt x="342" y="1120"/>
                  </a:lnTo>
                  <a:lnTo>
                    <a:pt x="512" y="974"/>
                  </a:lnTo>
                  <a:lnTo>
                    <a:pt x="926" y="755"/>
                  </a:lnTo>
                  <a:lnTo>
                    <a:pt x="1389" y="536"/>
                  </a:lnTo>
                  <a:lnTo>
                    <a:pt x="1901" y="341"/>
                  </a:lnTo>
                  <a:lnTo>
                    <a:pt x="2461" y="195"/>
                  </a:lnTo>
                  <a:lnTo>
                    <a:pt x="3021" y="73"/>
                  </a:lnTo>
                  <a:lnTo>
                    <a:pt x="3581" y="24"/>
                  </a:lnTo>
                  <a:lnTo>
                    <a:pt x="4166" y="0"/>
                  </a:lnTo>
                  <a:lnTo>
                    <a:pt x="4166" y="0"/>
                  </a:lnTo>
                  <a:lnTo>
                    <a:pt x="4531" y="0"/>
                  </a:lnTo>
                  <a:lnTo>
                    <a:pt x="4872" y="49"/>
                  </a:lnTo>
                  <a:lnTo>
                    <a:pt x="5213" y="98"/>
                  </a:lnTo>
                  <a:lnTo>
                    <a:pt x="5530" y="171"/>
                  </a:lnTo>
                  <a:lnTo>
                    <a:pt x="5822" y="268"/>
                  </a:lnTo>
                  <a:lnTo>
                    <a:pt x="6114" y="365"/>
                  </a:lnTo>
                  <a:lnTo>
                    <a:pt x="6358" y="487"/>
                  </a:lnTo>
                  <a:lnTo>
                    <a:pt x="6626" y="609"/>
                  </a:lnTo>
                  <a:lnTo>
                    <a:pt x="7064" y="901"/>
                  </a:lnTo>
                  <a:lnTo>
                    <a:pt x="7429" y="1169"/>
                  </a:lnTo>
                  <a:lnTo>
                    <a:pt x="7746" y="1437"/>
                  </a:lnTo>
                  <a:lnTo>
                    <a:pt x="8014" y="1681"/>
                  </a:lnTo>
                  <a:lnTo>
                    <a:pt x="8014" y="1681"/>
                  </a:lnTo>
                  <a:lnTo>
                    <a:pt x="8136" y="1802"/>
                  </a:lnTo>
                  <a:lnTo>
                    <a:pt x="8136" y="1802"/>
                  </a:lnTo>
                  <a:lnTo>
                    <a:pt x="8209" y="1875"/>
                  </a:lnTo>
                  <a:lnTo>
                    <a:pt x="8257" y="1973"/>
                  </a:lnTo>
                  <a:lnTo>
                    <a:pt x="8306" y="2095"/>
                  </a:lnTo>
                  <a:lnTo>
                    <a:pt x="8306" y="2192"/>
                  </a:lnTo>
                  <a:lnTo>
                    <a:pt x="8306" y="2192"/>
                  </a:lnTo>
                  <a:close/>
                </a:path>
              </a:pathLst>
            </a:custGeom>
            <a:noFill/>
            <a:ln w="9525" cap="rnd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5"/>
            <p:cNvSpPr/>
            <p:nvPr/>
          </p:nvSpPr>
          <p:spPr>
            <a:xfrm>
              <a:off x="2141650" y="1001650"/>
              <a:ext cx="207675" cy="331250"/>
            </a:xfrm>
            <a:custGeom>
              <a:avLst/>
              <a:gdLst/>
              <a:ahLst/>
              <a:cxnLst/>
              <a:rect l="l" t="t" r="r" b="b"/>
              <a:pathLst>
                <a:path w="8307" h="13250" fill="none" extrusionOk="0">
                  <a:moveTo>
                    <a:pt x="1" y="2192"/>
                  </a:moveTo>
                  <a:lnTo>
                    <a:pt x="1" y="13249"/>
                  </a:lnTo>
                  <a:lnTo>
                    <a:pt x="1" y="13249"/>
                  </a:lnTo>
                  <a:lnTo>
                    <a:pt x="245" y="13030"/>
                  </a:lnTo>
                  <a:lnTo>
                    <a:pt x="537" y="12762"/>
                  </a:lnTo>
                  <a:lnTo>
                    <a:pt x="902" y="12494"/>
                  </a:lnTo>
                  <a:lnTo>
                    <a:pt x="1121" y="12348"/>
                  </a:lnTo>
                  <a:lnTo>
                    <a:pt x="1341" y="12226"/>
                  </a:lnTo>
                  <a:lnTo>
                    <a:pt x="1608" y="12105"/>
                  </a:lnTo>
                  <a:lnTo>
                    <a:pt x="1876" y="11983"/>
                  </a:lnTo>
                  <a:lnTo>
                    <a:pt x="2193" y="11885"/>
                  </a:lnTo>
                  <a:lnTo>
                    <a:pt x="2534" y="11788"/>
                  </a:lnTo>
                  <a:lnTo>
                    <a:pt x="2899" y="11715"/>
                  </a:lnTo>
                  <a:lnTo>
                    <a:pt x="3289" y="11642"/>
                  </a:lnTo>
                  <a:lnTo>
                    <a:pt x="3703" y="11617"/>
                  </a:lnTo>
                  <a:lnTo>
                    <a:pt x="4141" y="11593"/>
                  </a:lnTo>
                  <a:lnTo>
                    <a:pt x="4141" y="11593"/>
                  </a:lnTo>
                  <a:lnTo>
                    <a:pt x="4726" y="11617"/>
                  </a:lnTo>
                  <a:lnTo>
                    <a:pt x="5286" y="11666"/>
                  </a:lnTo>
                  <a:lnTo>
                    <a:pt x="5773" y="11715"/>
                  </a:lnTo>
                  <a:lnTo>
                    <a:pt x="6236" y="11788"/>
                  </a:lnTo>
                  <a:lnTo>
                    <a:pt x="6650" y="11885"/>
                  </a:lnTo>
                  <a:lnTo>
                    <a:pt x="7015" y="11958"/>
                  </a:lnTo>
                  <a:lnTo>
                    <a:pt x="7575" y="12129"/>
                  </a:lnTo>
                  <a:lnTo>
                    <a:pt x="7575" y="12129"/>
                  </a:lnTo>
                  <a:lnTo>
                    <a:pt x="7746" y="12153"/>
                  </a:lnTo>
                  <a:lnTo>
                    <a:pt x="7746" y="12153"/>
                  </a:lnTo>
                  <a:lnTo>
                    <a:pt x="7916" y="12129"/>
                  </a:lnTo>
                  <a:lnTo>
                    <a:pt x="8062" y="12056"/>
                  </a:lnTo>
                  <a:lnTo>
                    <a:pt x="8062" y="12056"/>
                  </a:lnTo>
                  <a:lnTo>
                    <a:pt x="8160" y="11958"/>
                  </a:lnTo>
                  <a:lnTo>
                    <a:pt x="8233" y="11861"/>
                  </a:lnTo>
                  <a:lnTo>
                    <a:pt x="8282" y="11739"/>
                  </a:lnTo>
                  <a:lnTo>
                    <a:pt x="8306" y="11593"/>
                  </a:lnTo>
                  <a:lnTo>
                    <a:pt x="8306" y="1656"/>
                  </a:lnTo>
                  <a:lnTo>
                    <a:pt x="8306" y="1656"/>
                  </a:lnTo>
                  <a:lnTo>
                    <a:pt x="8282" y="1534"/>
                  </a:lnTo>
                  <a:lnTo>
                    <a:pt x="8257" y="1437"/>
                  </a:lnTo>
                  <a:lnTo>
                    <a:pt x="8184" y="1315"/>
                  </a:lnTo>
                  <a:lnTo>
                    <a:pt x="8111" y="1242"/>
                  </a:lnTo>
                  <a:lnTo>
                    <a:pt x="8111" y="1242"/>
                  </a:lnTo>
                  <a:lnTo>
                    <a:pt x="7965" y="1120"/>
                  </a:lnTo>
                  <a:lnTo>
                    <a:pt x="7795" y="974"/>
                  </a:lnTo>
                  <a:lnTo>
                    <a:pt x="7381" y="755"/>
                  </a:lnTo>
                  <a:lnTo>
                    <a:pt x="6918" y="536"/>
                  </a:lnTo>
                  <a:lnTo>
                    <a:pt x="6406" y="341"/>
                  </a:lnTo>
                  <a:lnTo>
                    <a:pt x="5846" y="195"/>
                  </a:lnTo>
                  <a:lnTo>
                    <a:pt x="5286" y="73"/>
                  </a:lnTo>
                  <a:lnTo>
                    <a:pt x="4726" y="24"/>
                  </a:lnTo>
                  <a:lnTo>
                    <a:pt x="4141" y="0"/>
                  </a:lnTo>
                  <a:lnTo>
                    <a:pt x="4141" y="0"/>
                  </a:lnTo>
                  <a:lnTo>
                    <a:pt x="3776" y="0"/>
                  </a:lnTo>
                  <a:lnTo>
                    <a:pt x="3435" y="49"/>
                  </a:lnTo>
                  <a:lnTo>
                    <a:pt x="3094" y="98"/>
                  </a:lnTo>
                  <a:lnTo>
                    <a:pt x="2777" y="171"/>
                  </a:lnTo>
                  <a:lnTo>
                    <a:pt x="2485" y="268"/>
                  </a:lnTo>
                  <a:lnTo>
                    <a:pt x="2193" y="365"/>
                  </a:lnTo>
                  <a:lnTo>
                    <a:pt x="1949" y="487"/>
                  </a:lnTo>
                  <a:lnTo>
                    <a:pt x="1681" y="609"/>
                  </a:lnTo>
                  <a:lnTo>
                    <a:pt x="1243" y="901"/>
                  </a:lnTo>
                  <a:lnTo>
                    <a:pt x="878" y="1169"/>
                  </a:lnTo>
                  <a:lnTo>
                    <a:pt x="561" y="1437"/>
                  </a:lnTo>
                  <a:lnTo>
                    <a:pt x="293" y="1681"/>
                  </a:lnTo>
                  <a:lnTo>
                    <a:pt x="293" y="1681"/>
                  </a:lnTo>
                  <a:lnTo>
                    <a:pt x="171" y="1802"/>
                  </a:lnTo>
                  <a:lnTo>
                    <a:pt x="171" y="1802"/>
                  </a:lnTo>
                  <a:lnTo>
                    <a:pt x="98" y="1875"/>
                  </a:lnTo>
                  <a:lnTo>
                    <a:pt x="50" y="1973"/>
                  </a:lnTo>
                  <a:lnTo>
                    <a:pt x="1" y="2095"/>
                  </a:lnTo>
                  <a:lnTo>
                    <a:pt x="1" y="2192"/>
                  </a:lnTo>
                  <a:lnTo>
                    <a:pt x="1" y="2192"/>
                  </a:lnTo>
                  <a:close/>
                </a:path>
              </a:pathLst>
            </a:custGeom>
            <a:noFill/>
            <a:ln w="9525" cap="rnd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Google Shape;177;p17"/>
          <p:cNvSpPr txBox="1"/>
          <p:nvPr/>
        </p:nvSpPr>
        <p:spPr>
          <a:xfrm>
            <a:off x="384227" y="1077430"/>
            <a:ext cx="586294" cy="858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tr-TR" sz="6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/>
                <a:cs typeface="Poppins"/>
              </a:rPr>
              <a:t>4</a:t>
            </a:r>
            <a:endParaRPr sz="6000" b="1" dirty="0">
              <a:solidFill>
                <a:schemeClr val="tx1">
                  <a:lumMod val="65000"/>
                  <a:lumOff val="35000"/>
                </a:schemeClr>
              </a:solidFill>
              <a:latin typeface="Poppins"/>
              <a:cs typeface="Poppins"/>
            </a:endParaRPr>
          </a:p>
        </p:txBody>
      </p:sp>
      <p:sp>
        <p:nvSpPr>
          <p:cNvPr id="19" name="Google Shape;155;p15"/>
          <p:cNvSpPr txBox="1">
            <a:spLocks noGrp="1"/>
          </p:cNvSpPr>
          <p:nvPr>
            <p:ph type="body" idx="1"/>
          </p:nvPr>
        </p:nvSpPr>
        <p:spPr>
          <a:xfrm>
            <a:off x="970521" y="1189591"/>
            <a:ext cx="6694536" cy="5040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-TR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Yeni nesil</a:t>
            </a:r>
          </a:p>
          <a:p>
            <a:pPr marL="171450" lvl="0" indent="-1714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Tx/>
              <a:buChar char="-"/>
            </a:pPr>
            <a:r>
              <a:rPr lang="tr-TR" sz="2000" dirty="0">
                <a:solidFill>
                  <a:srgbClr val="000000"/>
                </a:solidFill>
              </a:rPr>
              <a:t>Açık atıfların etkisi</a:t>
            </a:r>
          </a:p>
          <a:p>
            <a:pPr marL="171450" lvl="0" indent="-171450">
              <a:buClr>
                <a:schemeClr val="dk1"/>
              </a:buClr>
              <a:buSzPts val="1100"/>
              <a:buFontTx/>
              <a:buChar char="-"/>
            </a:pPr>
            <a:r>
              <a:rPr lang="tr-TR" sz="2000" dirty="0">
                <a:solidFill>
                  <a:srgbClr val="000000"/>
                </a:solidFill>
              </a:rPr>
              <a:t>Ücretli: </a:t>
            </a:r>
            <a:r>
              <a:rPr lang="tr-TR" sz="2000" dirty="0" err="1">
                <a:solidFill>
                  <a:srgbClr val="000000"/>
                </a:solidFill>
              </a:rPr>
              <a:t>Dimensions</a:t>
            </a:r>
            <a:r>
              <a:rPr lang="tr-TR" sz="2000" dirty="0">
                <a:solidFill>
                  <a:srgbClr val="000000"/>
                </a:solidFill>
              </a:rPr>
              <a:t> (</a:t>
            </a:r>
            <a:r>
              <a:rPr lang="tr-TR" sz="2000" dirty="0" err="1">
                <a:solidFill>
                  <a:srgbClr val="000000"/>
                </a:solidFill>
              </a:rPr>
              <a:t>Crossref</a:t>
            </a:r>
            <a:r>
              <a:rPr lang="tr-TR" sz="2000" dirty="0">
                <a:solidFill>
                  <a:srgbClr val="000000"/>
                </a:solidFill>
              </a:rPr>
              <a:t> + ek bazı kapalı erişimli kaynaklar), Lens.org</a:t>
            </a:r>
          </a:p>
          <a:p>
            <a:pPr marL="171450" lvl="0" indent="-171450">
              <a:buClr>
                <a:schemeClr val="dk1"/>
              </a:buClr>
              <a:buSzPts val="1100"/>
              <a:buFontTx/>
              <a:buChar char="-"/>
            </a:pPr>
            <a:r>
              <a:rPr lang="tr-TR" sz="2000" dirty="0">
                <a:solidFill>
                  <a:srgbClr val="000000"/>
                </a:solidFill>
              </a:rPr>
              <a:t>Daha küçük çaplı: Semantic </a:t>
            </a:r>
            <a:r>
              <a:rPr lang="tr-TR" sz="2000" dirty="0" err="1">
                <a:solidFill>
                  <a:srgbClr val="000000"/>
                </a:solidFill>
              </a:rPr>
              <a:t>Scholar</a:t>
            </a:r>
            <a:r>
              <a:rPr lang="tr-TR" sz="2000" dirty="0">
                <a:solidFill>
                  <a:srgbClr val="000000"/>
                </a:solidFill>
              </a:rPr>
              <a:t>, </a:t>
            </a:r>
            <a:r>
              <a:rPr lang="tr-TR" sz="2000" dirty="0" err="1">
                <a:solidFill>
                  <a:srgbClr val="000000"/>
                </a:solidFill>
              </a:rPr>
              <a:t>WikiData</a:t>
            </a:r>
            <a:r>
              <a:rPr lang="tr-TR" sz="2000" dirty="0">
                <a:solidFill>
                  <a:srgbClr val="000000"/>
                </a:solidFill>
              </a:rPr>
              <a:t>/</a:t>
            </a:r>
            <a:r>
              <a:rPr lang="tr-TR" sz="2000" dirty="0" err="1">
                <a:solidFill>
                  <a:srgbClr val="000000"/>
                </a:solidFill>
              </a:rPr>
              <a:t>WikiCite</a:t>
            </a:r>
            <a:r>
              <a:rPr lang="tr-TR" sz="2000" dirty="0">
                <a:solidFill>
                  <a:srgbClr val="000000"/>
                </a:solidFill>
              </a:rPr>
              <a:t>, </a:t>
            </a:r>
            <a:r>
              <a:rPr lang="tr-TR" sz="2000" dirty="0" err="1">
                <a:solidFill>
                  <a:srgbClr val="000000"/>
                </a:solidFill>
              </a:rPr>
              <a:t>EuroPMC</a:t>
            </a:r>
            <a:endParaRPr lang="tr-TR" sz="2000" dirty="0">
              <a:solidFill>
                <a:srgbClr val="000000"/>
              </a:solidFill>
            </a:endParaRPr>
          </a:p>
          <a:p>
            <a:pPr marL="171450" lvl="0" indent="-171450">
              <a:buClr>
                <a:schemeClr val="dk1"/>
              </a:buClr>
              <a:buSzPts val="1100"/>
              <a:buFontTx/>
              <a:buChar char="-"/>
            </a:pPr>
            <a:r>
              <a:rPr lang="tr-TR" sz="2000" dirty="0">
                <a:solidFill>
                  <a:srgbClr val="000000"/>
                </a:solidFill>
              </a:rPr>
              <a:t>Karma yapıdakiler: Lens.org (</a:t>
            </a:r>
            <a:r>
              <a:rPr lang="tr-TR" sz="2000" dirty="0" err="1">
                <a:solidFill>
                  <a:srgbClr val="000000"/>
                </a:solidFill>
              </a:rPr>
              <a:t>Crossref</a:t>
            </a:r>
            <a:r>
              <a:rPr lang="tr-TR" sz="2000" dirty="0">
                <a:solidFill>
                  <a:srgbClr val="000000"/>
                </a:solidFill>
              </a:rPr>
              <a:t>, </a:t>
            </a:r>
            <a:r>
              <a:rPr lang="tr-TR" sz="2000" dirty="0" err="1">
                <a:solidFill>
                  <a:srgbClr val="000000"/>
                </a:solidFill>
              </a:rPr>
              <a:t>Pubmed</a:t>
            </a:r>
            <a:r>
              <a:rPr lang="tr-TR" sz="2000" dirty="0">
                <a:solidFill>
                  <a:srgbClr val="000000"/>
                </a:solidFill>
              </a:rPr>
              <a:t>), </a:t>
            </a:r>
            <a:r>
              <a:rPr lang="tr-TR" sz="2000" dirty="0" err="1">
                <a:solidFill>
                  <a:srgbClr val="000000"/>
                </a:solidFill>
              </a:rPr>
              <a:t>Scinapse</a:t>
            </a:r>
            <a:r>
              <a:rPr lang="tr-TR" sz="2000" dirty="0">
                <a:solidFill>
                  <a:srgbClr val="000000"/>
                </a:solidFill>
              </a:rPr>
              <a:t> (Semantic </a:t>
            </a:r>
            <a:r>
              <a:rPr lang="tr-TR" sz="2000" dirty="0" err="1">
                <a:solidFill>
                  <a:srgbClr val="000000"/>
                </a:solidFill>
              </a:rPr>
              <a:t>Scholar</a:t>
            </a:r>
            <a:r>
              <a:rPr lang="tr-TR" sz="2000" dirty="0">
                <a:solidFill>
                  <a:srgbClr val="000000"/>
                </a:solidFill>
              </a:rPr>
              <a:t>, </a:t>
            </a:r>
            <a:r>
              <a:rPr lang="tr-TR" sz="2000" dirty="0" err="1">
                <a:solidFill>
                  <a:srgbClr val="000000"/>
                </a:solidFill>
              </a:rPr>
              <a:t>Springer</a:t>
            </a:r>
            <a:r>
              <a:rPr lang="tr-TR" sz="2000" dirty="0">
                <a:solidFill>
                  <a:srgbClr val="000000"/>
                </a:solidFill>
              </a:rPr>
              <a:t> Nature </a:t>
            </a:r>
            <a:r>
              <a:rPr lang="tr-TR" sz="2000" dirty="0" err="1">
                <a:solidFill>
                  <a:srgbClr val="000000"/>
                </a:solidFill>
              </a:rPr>
              <a:t>SciGraph</a:t>
            </a:r>
            <a:r>
              <a:rPr lang="tr-TR" sz="2000" dirty="0">
                <a:solidFill>
                  <a:srgbClr val="000000"/>
                </a:solidFill>
              </a:rPr>
              <a:t>, </a:t>
            </a:r>
            <a:r>
              <a:rPr lang="tr-TR" sz="2000" dirty="0" err="1">
                <a:solidFill>
                  <a:srgbClr val="000000"/>
                </a:solidFill>
              </a:rPr>
              <a:t>PubMed</a:t>
            </a:r>
            <a:r>
              <a:rPr lang="tr-TR" sz="2000" dirty="0">
                <a:solidFill>
                  <a:srgbClr val="000000"/>
                </a:solidFill>
              </a:rPr>
              <a:t>), </a:t>
            </a:r>
            <a:r>
              <a:rPr lang="tr-TR" sz="2000" dirty="0" err="1">
                <a:solidFill>
                  <a:srgbClr val="000000"/>
                </a:solidFill>
              </a:rPr>
              <a:t>Scilit</a:t>
            </a:r>
            <a:r>
              <a:rPr lang="tr-TR" sz="2000" dirty="0">
                <a:solidFill>
                  <a:srgbClr val="000000"/>
                </a:solidFill>
              </a:rPr>
              <a:t>, </a:t>
            </a:r>
            <a:r>
              <a:rPr lang="tr-TR" sz="2000" dirty="0" err="1">
                <a:solidFill>
                  <a:srgbClr val="000000"/>
                </a:solidFill>
              </a:rPr>
              <a:t>ScienceOpen</a:t>
            </a:r>
            <a:r>
              <a:rPr lang="tr-TR" sz="2000" dirty="0">
                <a:solidFill>
                  <a:srgbClr val="000000"/>
                </a:solidFill>
              </a:rPr>
              <a:t> vb.</a:t>
            </a:r>
            <a:endParaRPr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7752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1BD7D2A-B15A-4333-8BF7-F619168D92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32" name="Google Shape;432;p3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30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ADA0B4-F3D7-4ACC-B443-9ECA9051E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82" y="131450"/>
            <a:ext cx="8341235" cy="4388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85701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83AA13C-6E0C-4406-AA8F-A282C98FD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32" name="Google Shape;432;p3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31</a:t>
            </a:fld>
            <a:endParaRPr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98E2803C-F877-4F69-9A3D-38CC2B6CE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04" y="12729"/>
            <a:ext cx="7954571" cy="4569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54845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A73D86A-67E5-4A18-9871-D28BBA484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32" name="Google Shape;432;p3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32</a:t>
            </a:fld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DBF44D-AE82-4737-A587-9C0767F5D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761228" cy="447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6087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4449" y="0"/>
            <a:ext cx="5835894" cy="5143500"/>
          </a:xfrm>
          <a:prstGeom prst="rect">
            <a:avLst/>
          </a:prstGeom>
        </p:spPr>
      </p:pic>
      <p:sp>
        <p:nvSpPr>
          <p:cNvPr id="4" name="Google Shape;432;p37">
            <a:extLst>
              <a:ext uri="{FF2B5EF4-FFF2-40B4-BE49-F238E27FC236}">
                <a16:creationId xmlns:a16="http://schemas.microsoft.com/office/drawing/2014/main" id="{7E896005-AFB0-4871-8E96-020608F083C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33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481276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540" y="0"/>
            <a:ext cx="7237781" cy="5143500"/>
          </a:xfrm>
          <a:prstGeom prst="rect">
            <a:avLst/>
          </a:prstGeom>
        </p:spPr>
      </p:pic>
      <p:sp>
        <p:nvSpPr>
          <p:cNvPr id="3" name="Google Shape;432;p37">
            <a:extLst>
              <a:ext uri="{FF2B5EF4-FFF2-40B4-BE49-F238E27FC236}">
                <a16:creationId xmlns:a16="http://schemas.microsoft.com/office/drawing/2014/main" id="{D39E630C-ADFB-4B7B-957C-236533DFAB1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34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27234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132" y="1"/>
            <a:ext cx="7278987" cy="5164235"/>
          </a:xfrm>
          <a:prstGeom prst="rect">
            <a:avLst/>
          </a:prstGeom>
        </p:spPr>
      </p:pic>
      <p:sp>
        <p:nvSpPr>
          <p:cNvPr id="4" name="Google Shape;432;p37">
            <a:extLst>
              <a:ext uri="{FF2B5EF4-FFF2-40B4-BE49-F238E27FC236}">
                <a16:creationId xmlns:a16="http://schemas.microsoft.com/office/drawing/2014/main" id="{6E638659-07B8-4A28-AEAE-40EF0BD0B3F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35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248097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082" y="0"/>
            <a:ext cx="7240465" cy="5143500"/>
          </a:xfrm>
          <a:prstGeom prst="rect">
            <a:avLst/>
          </a:prstGeom>
        </p:spPr>
      </p:pic>
      <p:sp>
        <p:nvSpPr>
          <p:cNvPr id="3" name="Google Shape;432;p37">
            <a:extLst>
              <a:ext uri="{FF2B5EF4-FFF2-40B4-BE49-F238E27FC236}">
                <a16:creationId xmlns:a16="http://schemas.microsoft.com/office/drawing/2014/main" id="{42559166-2A1C-487A-8CA4-67EC7231891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36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740748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934" y="0"/>
            <a:ext cx="7216645" cy="5143500"/>
          </a:xfrm>
          <a:prstGeom prst="rect">
            <a:avLst/>
          </a:prstGeom>
        </p:spPr>
      </p:pic>
      <p:sp>
        <p:nvSpPr>
          <p:cNvPr id="4" name="Google Shape;432;p37">
            <a:extLst>
              <a:ext uri="{FF2B5EF4-FFF2-40B4-BE49-F238E27FC236}">
                <a16:creationId xmlns:a16="http://schemas.microsoft.com/office/drawing/2014/main" id="{299989F3-BA76-4613-B4CB-B40BF86FCB4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37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429437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615" y="0"/>
            <a:ext cx="7231455" cy="5147481"/>
          </a:xfrm>
          <a:prstGeom prst="rect">
            <a:avLst/>
          </a:prstGeom>
        </p:spPr>
      </p:pic>
      <p:sp>
        <p:nvSpPr>
          <p:cNvPr id="3" name="Google Shape;432;p37">
            <a:extLst>
              <a:ext uri="{FF2B5EF4-FFF2-40B4-BE49-F238E27FC236}">
                <a16:creationId xmlns:a16="http://schemas.microsoft.com/office/drawing/2014/main" id="{BA69FCB5-3C43-43CD-A186-352E92A3A1D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38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307696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6835"/>
          <a:stretch/>
        </p:blipFill>
        <p:spPr>
          <a:xfrm>
            <a:off x="1512223" y="1"/>
            <a:ext cx="6260707" cy="5146895"/>
          </a:xfrm>
          <a:prstGeom prst="rect">
            <a:avLst/>
          </a:prstGeom>
        </p:spPr>
      </p:pic>
      <p:sp>
        <p:nvSpPr>
          <p:cNvPr id="4" name="Google Shape;432;p37">
            <a:extLst>
              <a:ext uri="{FF2B5EF4-FFF2-40B4-BE49-F238E27FC236}">
                <a16:creationId xmlns:a16="http://schemas.microsoft.com/office/drawing/2014/main" id="{2388124E-C6E7-4E7F-9BE3-A386C4E0585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39</a:t>
            </a:fld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B43189-B130-4E01-9FAA-1492232139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855030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03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5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grpSp>
        <p:nvGrpSpPr>
          <p:cNvPr id="158" name="Google Shape;158;p15"/>
          <p:cNvGrpSpPr/>
          <p:nvPr/>
        </p:nvGrpSpPr>
        <p:grpSpPr>
          <a:xfrm>
            <a:off x="7227977" y="2052723"/>
            <a:ext cx="1212302" cy="1038068"/>
            <a:chOff x="1934025" y="1001650"/>
            <a:chExt cx="415300" cy="355600"/>
          </a:xfrm>
        </p:grpSpPr>
        <p:sp>
          <p:nvSpPr>
            <p:cNvPr id="159" name="Google Shape;159;p15"/>
            <p:cNvSpPr/>
            <p:nvPr/>
          </p:nvSpPr>
          <p:spPr>
            <a:xfrm>
              <a:off x="1934025" y="1303650"/>
              <a:ext cx="207650" cy="53600"/>
            </a:xfrm>
            <a:custGeom>
              <a:avLst/>
              <a:gdLst/>
              <a:ahLst/>
              <a:cxnLst/>
              <a:rect l="l" t="t" r="r" b="b"/>
              <a:pathLst>
                <a:path w="8306" h="2144" fill="none" extrusionOk="0">
                  <a:moveTo>
                    <a:pt x="1" y="0"/>
                  </a:moveTo>
                  <a:lnTo>
                    <a:pt x="1" y="487"/>
                  </a:lnTo>
                  <a:lnTo>
                    <a:pt x="1" y="487"/>
                  </a:lnTo>
                  <a:lnTo>
                    <a:pt x="25" y="633"/>
                  </a:lnTo>
                  <a:lnTo>
                    <a:pt x="74" y="755"/>
                  </a:lnTo>
                  <a:lnTo>
                    <a:pt x="147" y="853"/>
                  </a:lnTo>
                  <a:lnTo>
                    <a:pt x="245" y="950"/>
                  </a:lnTo>
                  <a:lnTo>
                    <a:pt x="245" y="950"/>
                  </a:lnTo>
                  <a:lnTo>
                    <a:pt x="391" y="1023"/>
                  </a:lnTo>
                  <a:lnTo>
                    <a:pt x="561" y="1047"/>
                  </a:lnTo>
                  <a:lnTo>
                    <a:pt x="561" y="1047"/>
                  </a:lnTo>
                  <a:lnTo>
                    <a:pt x="732" y="1023"/>
                  </a:lnTo>
                  <a:lnTo>
                    <a:pt x="732" y="1023"/>
                  </a:lnTo>
                  <a:lnTo>
                    <a:pt x="1292" y="853"/>
                  </a:lnTo>
                  <a:lnTo>
                    <a:pt x="1657" y="780"/>
                  </a:lnTo>
                  <a:lnTo>
                    <a:pt x="2071" y="682"/>
                  </a:lnTo>
                  <a:lnTo>
                    <a:pt x="2534" y="609"/>
                  </a:lnTo>
                  <a:lnTo>
                    <a:pt x="3021" y="560"/>
                  </a:lnTo>
                  <a:lnTo>
                    <a:pt x="3581" y="512"/>
                  </a:lnTo>
                  <a:lnTo>
                    <a:pt x="4166" y="487"/>
                  </a:lnTo>
                  <a:lnTo>
                    <a:pt x="4166" y="487"/>
                  </a:lnTo>
                  <a:lnTo>
                    <a:pt x="4604" y="512"/>
                  </a:lnTo>
                  <a:lnTo>
                    <a:pt x="5018" y="536"/>
                  </a:lnTo>
                  <a:lnTo>
                    <a:pt x="5408" y="609"/>
                  </a:lnTo>
                  <a:lnTo>
                    <a:pt x="5773" y="682"/>
                  </a:lnTo>
                  <a:lnTo>
                    <a:pt x="6114" y="780"/>
                  </a:lnTo>
                  <a:lnTo>
                    <a:pt x="6431" y="877"/>
                  </a:lnTo>
                  <a:lnTo>
                    <a:pt x="6699" y="999"/>
                  </a:lnTo>
                  <a:lnTo>
                    <a:pt x="6966" y="1120"/>
                  </a:lnTo>
                  <a:lnTo>
                    <a:pt x="7186" y="1242"/>
                  </a:lnTo>
                  <a:lnTo>
                    <a:pt x="7405" y="1388"/>
                  </a:lnTo>
                  <a:lnTo>
                    <a:pt x="7770" y="1656"/>
                  </a:lnTo>
                  <a:lnTo>
                    <a:pt x="8062" y="1924"/>
                  </a:lnTo>
                  <a:lnTo>
                    <a:pt x="8306" y="2143"/>
                  </a:lnTo>
                </a:path>
              </a:pathLst>
            </a:custGeom>
            <a:noFill/>
            <a:ln w="9525" cap="rnd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5"/>
            <p:cNvSpPr/>
            <p:nvPr/>
          </p:nvSpPr>
          <p:spPr>
            <a:xfrm>
              <a:off x="2141650" y="1303650"/>
              <a:ext cx="207675" cy="53600"/>
            </a:xfrm>
            <a:custGeom>
              <a:avLst/>
              <a:gdLst/>
              <a:ahLst/>
              <a:cxnLst/>
              <a:rect l="l" t="t" r="r" b="b"/>
              <a:pathLst>
                <a:path w="8307" h="2144" fill="none" extrusionOk="0">
                  <a:moveTo>
                    <a:pt x="1" y="2143"/>
                  </a:moveTo>
                  <a:lnTo>
                    <a:pt x="1" y="2143"/>
                  </a:lnTo>
                  <a:lnTo>
                    <a:pt x="245" y="1924"/>
                  </a:lnTo>
                  <a:lnTo>
                    <a:pt x="537" y="1656"/>
                  </a:lnTo>
                  <a:lnTo>
                    <a:pt x="902" y="1388"/>
                  </a:lnTo>
                  <a:lnTo>
                    <a:pt x="1121" y="1242"/>
                  </a:lnTo>
                  <a:lnTo>
                    <a:pt x="1341" y="1120"/>
                  </a:lnTo>
                  <a:lnTo>
                    <a:pt x="1608" y="999"/>
                  </a:lnTo>
                  <a:lnTo>
                    <a:pt x="1876" y="877"/>
                  </a:lnTo>
                  <a:lnTo>
                    <a:pt x="2193" y="780"/>
                  </a:lnTo>
                  <a:lnTo>
                    <a:pt x="2534" y="682"/>
                  </a:lnTo>
                  <a:lnTo>
                    <a:pt x="2899" y="609"/>
                  </a:lnTo>
                  <a:lnTo>
                    <a:pt x="3289" y="536"/>
                  </a:lnTo>
                  <a:lnTo>
                    <a:pt x="3703" y="512"/>
                  </a:lnTo>
                  <a:lnTo>
                    <a:pt x="4141" y="487"/>
                  </a:lnTo>
                  <a:lnTo>
                    <a:pt x="4141" y="487"/>
                  </a:lnTo>
                  <a:lnTo>
                    <a:pt x="4726" y="512"/>
                  </a:lnTo>
                  <a:lnTo>
                    <a:pt x="5286" y="560"/>
                  </a:lnTo>
                  <a:lnTo>
                    <a:pt x="5773" y="609"/>
                  </a:lnTo>
                  <a:lnTo>
                    <a:pt x="6236" y="682"/>
                  </a:lnTo>
                  <a:lnTo>
                    <a:pt x="6650" y="780"/>
                  </a:lnTo>
                  <a:lnTo>
                    <a:pt x="7015" y="853"/>
                  </a:lnTo>
                  <a:lnTo>
                    <a:pt x="7575" y="1023"/>
                  </a:lnTo>
                  <a:lnTo>
                    <a:pt x="7575" y="1023"/>
                  </a:lnTo>
                  <a:lnTo>
                    <a:pt x="7746" y="1047"/>
                  </a:lnTo>
                  <a:lnTo>
                    <a:pt x="7746" y="1047"/>
                  </a:lnTo>
                  <a:lnTo>
                    <a:pt x="7916" y="1023"/>
                  </a:lnTo>
                  <a:lnTo>
                    <a:pt x="8062" y="950"/>
                  </a:lnTo>
                  <a:lnTo>
                    <a:pt x="8062" y="950"/>
                  </a:lnTo>
                  <a:lnTo>
                    <a:pt x="8160" y="853"/>
                  </a:lnTo>
                  <a:lnTo>
                    <a:pt x="8233" y="755"/>
                  </a:lnTo>
                  <a:lnTo>
                    <a:pt x="8282" y="633"/>
                  </a:lnTo>
                  <a:lnTo>
                    <a:pt x="8306" y="487"/>
                  </a:lnTo>
                  <a:lnTo>
                    <a:pt x="8306" y="0"/>
                  </a:lnTo>
                </a:path>
              </a:pathLst>
            </a:custGeom>
            <a:noFill/>
            <a:ln w="9525" cap="rnd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5"/>
            <p:cNvSpPr/>
            <p:nvPr/>
          </p:nvSpPr>
          <p:spPr>
            <a:xfrm>
              <a:off x="1934025" y="1001650"/>
              <a:ext cx="207650" cy="331250"/>
            </a:xfrm>
            <a:custGeom>
              <a:avLst/>
              <a:gdLst/>
              <a:ahLst/>
              <a:cxnLst/>
              <a:rect l="l" t="t" r="r" b="b"/>
              <a:pathLst>
                <a:path w="8306" h="13250" fill="none" extrusionOk="0">
                  <a:moveTo>
                    <a:pt x="8306" y="2192"/>
                  </a:moveTo>
                  <a:lnTo>
                    <a:pt x="8306" y="13249"/>
                  </a:lnTo>
                  <a:lnTo>
                    <a:pt x="8306" y="13249"/>
                  </a:lnTo>
                  <a:lnTo>
                    <a:pt x="8062" y="13030"/>
                  </a:lnTo>
                  <a:lnTo>
                    <a:pt x="7770" y="12762"/>
                  </a:lnTo>
                  <a:lnTo>
                    <a:pt x="7405" y="12494"/>
                  </a:lnTo>
                  <a:lnTo>
                    <a:pt x="7186" y="12348"/>
                  </a:lnTo>
                  <a:lnTo>
                    <a:pt x="6966" y="12226"/>
                  </a:lnTo>
                  <a:lnTo>
                    <a:pt x="6699" y="12105"/>
                  </a:lnTo>
                  <a:lnTo>
                    <a:pt x="6431" y="11983"/>
                  </a:lnTo>
                  <a:lnTo>
                    <a:pt x="6114" y="11885"/>
                  </a:lnTo>
                  <a:lnTo>
                    <a:pt x="5773" y="11788"/>
                  </a:lnTo>
                  <a:lnTo>
                    <a:pt x="5408" y="11715"/>
                  </a:lnTo>
                  <a:lnTo>
                    <a:pt x="5018" y="11642"/>
                  </a:lnTo>
                  <a:lnTo>
                    <a:pt x="4604" y="11617"/>
                  </a:lnTo>
                  <a:lnTo>
                    <a:pt x="4166" y="11593"/>
                  </a:lnTo>
                  <a:lnTo>
                    <a:pt x="4166" y="11593"/>
                  </a:lnTo>
                  <a:lnTo>
                    <a:pt x="3581" y="11617"/>
                  </a:lnTo>
                  <a:lnTo>
                    <a:pt x="3021" y="11666"/>
                  </a:lnTo>
                  <a:lnTo>
                    <a:pt x="2534" y="11715"/>
                  </a:lnTo>
                  <a:lnTo>
                    <a:pt x="2071" y="11788"/>
                  </a:lnTo>
                  <a:lnTo>
                    <a:pt x="1657" y="11885"/>
                  </a:lnTo>
                  <a:lnTo>
                    <a:pt x="1292" y="11958"/>
                  </a:lnTo>
                  <a:lnTo>
                    <a:pt x="732" y="12129"/>
                  </a:lnTo>
                  <a:lnTo>
                    <a:pt x="732" y="12129"/>
                  </a:lnTo>
                  <a:lnTo>
                    <a:pt x="561" y="12153"/>
                  </a:lnTo>
                  <a:lnTo>
                    <a:pt x="561" y="12153"/>
                  </a:lnTo>
                  <a:lnTo>
                    <a:pt x="391" y="12129"/>
                  </a:lnTo>
                  <a:lnTo>
                    <a:pt x="245" y="12056"/>
                  </a:lnTo>
                  <a:lnTo>
                    <a:pt x="245" y="12056"/>
                  </a:lnTo>
                  <a:lnTo>
                    <a:pt x="147" y="11958"/>
                  </a:lnTo>
                  <a:lnTo>
                    <a:pt x="74" y="11861"/>
                  </a:lnTo>
                  <a:lnTo>
                    <a:pt x="25" y="11739"/>
                  </a:lnTo>
                  <a:lnTo>
                    <a:pt x="1" y="11593"/>
                  </a:lnTo>
                  <a:lnTo>
                    <a:pt x="1" y="1656"/>
                  </a:lnTo>
                  <a:lnTo>
                    <a:pt x="1" y="1656"/>
                  </a:lnTo>
                  <a:lnTo>
                    <a:pt x="25" y="1534"/>
                  </a:lnTo>
                  <a:lnTo>
                    <a:pt x="50" y="1437"/>
                  </a:lnTo>
                  <a:lnTo>
                    <a:pt x="123" y="1315"/>
                  </a:lnTo>
                  <a:lnTo>
                    <a:pt x="196" y="1242"/>
                  </a:lnTo>
                  <a:lnTo>
                    <a:pt x="196" y="1242"/>
                  </a:lnTo>
                  <a:lnTo>
                    <a:pt x="342" y="1120"/>
                  </a:lnTo>
                  <a:lnTo>
                    <a:pt x="512" y="974"/>
                  </a:lnTo>
                  <a:lnTo>
                    <a:pt x="926" y="755"/>
                  </a:lnTo>
                  <a:lnTo>
                    <a:pt x="1389" y="536"/>
                  </a:lnTo>
                  <a:lnTo>
                    <a:pt x="1901" y="341"/>
                  </a:lnTo>
                  <a:lnTo>
                    <a:pt x="2461" y="195"/>
                  </a:lnTo>
                  <a:lnTo>
                    <a:pt x="3021" y="73"/>
                  </a:lnTo>
                  <a:lnTo>
                    <a:pt x="3581" y="24"/>
                  </a:lnTo>
                  <a:lnTo>
                    <a:pt x="4166" y="0"/>
                  </a:lnTo>
                  <a:lnTo>
                    <a:pt x="4166" y="0"/>
                  </a:lnTo>
                  <a:lnTo>
                    <a:pt x="4531" y="0"/>
                  </a:lnTo>
                  <a:lnTo>
                    <a:pt x="4872" y="49"/>
                  </a:lnTo>
                  <a:lnTo>
                    <a:pt x="5213" y="98"/>
                  </a:lnTo>
                  <a:lnTo>
                    <a:pt x="5530" y="171"/>
                  </a:lnTo>
                  <a:lnTo>
                    <a:pt x="5822" y="268"/>
                  </a:lnTo>
                  <a:lnTo>
                    <a:pt x="6114" y="365"/>
                  </a:lnTo>
                  <a:lnTo>
                    <a:pt x="6358" y="487"/>
                  </a:lnTo>
                  <a:lnTo>
                    <a:pt x="6626" y="609"/>
                  </a:lnTo>
                  <a:lnTo>
                    <a:pt x="7064" y="901"/>
                  </a:lnTo>
                  <a:lnTo>
                    <a:pt x="7429" y="1169"/>
                  </a:lnTo>
                  <a:lnTo>
                    <a:pt x="7746" y="1437"/>
                  </a:lnTo>
                  <a:lnTo>
                    <a:pt x="8014" y="1681"/>
                  </a:lnTo>
                  <a:lnTo>
                    <a:pt x="8014" y="1681"/>
                  </a:lnTo>
                  <a:lnTo>
                    <a:pt x="8136" y="1802"/>
                  </a:lnTo>
                  <a:lnTo>
                    <a:pt x="8136" y="1802"/>
                  </a:lnTo>
                  <a:lnTo>
                    <a:pt x="8209" y="1875"/>
                  </a:lnTo>
                  <a:lnTo>
                    <a:pt x="8257" y="1973"/>
                  </a:lnTo>
                  <a:lnTo>
                    <a:pt x="8306" y="2095"/>
                  </a:lnTo>
                  <a:lnTo>
                    <a:pt x="8306" y="2192"/>
                  </a:lnTo>
                  <a:lnTo>
                    <a:pt x="8306" y="2192"/>
                  </a:lnTo>
                  <a:close/>
                </a:path>
              </a:pathLst>
            </a:custGeom>
            <a:noFill/>
            <a:ln w="9525" cap="rnd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5"/>
            <p:cNvSpPr/>
            <p:nvPr/>
          </p:nvSpPr>
          <p:spPr>
            <a:xfrm>
              <a:off x="2141650" y="1001650"/>
              <a:ext cx="207675" cy="331250"/>
            </a:xfrm>
            <a:custGeom>
              <a:avLst/>
              <a:gdLst/>
              <a:ahLst/>
              <a:cxnLst/>
              <a:rect l="l" t="t" r="r" b="b"/>
              <a:pathLst>
                <a:path w="8307" h="13250" fill="none" extrusionOk="0">
                  <a:moveTo>
                    <a:pt x="1" y="2192"/>
                  </a:moveTo>
                  <a:lnTo>
                    <a:pt x="1" y="13249"/>
                  </a:lnTo>
                  <a:lnTo>
                    <a:pt x="1" y="13249"/>
                  </a:lnTo>
                  <a:lnTo>
                    <a:pt x="245" y="13030"/>
                  </a:lnTo>
                  <a:lnTo>
                    <a:pt x="537" y="12762"/>
                  </a:lnTo>
                  <a:lnTo>
                    <a:pt x="902" y="12494"/>
                  </a:lnTo>
                  <a:lnTo>
                    <a:pt x="1121" y="12348"/>
                  </a:lnTo>
                  <a:lnTo>
                    <a:pt x="1341" y="12226"/>
                  </a:lnTo>
                  <a:lnTo>
                    <a:pt x="1608" y="12105"/>
                  </a:lnTo>
                  <a:lnTo>
                    <a:pt x="1876" y="11983"/>
                  </a:lnTo>
                  <a:lnTo>
                    <a:pt x="2193" y="11885"/>
                  </a:lnTo>
                  <a:lnTo>
                    <a:pt x="2534" y="11788"/>
                  </a:lnTo>
                  <a:lnTo>
                    <a:pt x="2899" y="11715"/>
                  </a:lnTo>
                  <a:lnTo>
                    <a:pt x="3289" y="11642"/>
                  </a:lnTo>
                  <a:lnTo>
                    <a:pt x="3703" y="11617"/>
                  </a:lnTo>
                  <a:lnTo>
                    <a:pt x="4141" y="11593"/>
                  </a:lnTo>
                  <a:lnTo>
                    <a:pt x="4141" y="11593"/>
                  </a:lnTo>
                  <a:lnTo>
                    <a:pt x="4726" y="11617"/>
                  </a:lnTo>
                  <a:lnTo>
                    <a:pt x="5286" y="11666"/>
                  </a:lnTo>
                  <a:lnTo>
                    <a:pt x="5773" y="11715"/>
                  </a:lnTo>
                  <a:lnTo>
                    <a:pt x="6236" y="11788"/>
                  </a:lnTo>
                  <a:lnTo>
                    <a:pt x="6650" y="11885"/>
                  </a:lnTo>
                  <a:lnTo>
                    <a:pt x="7015" y="11958"/>
                  </a:lnTo>
                  <a:lnTo>
                    <a:pt x="7575" y="12129"/>
                  </a:lnTo>
                  <a:lnTo>
                    <a:pt x="7575" y="12129"/>
                  </a:lnTo>
                  <a:lnTo>
                    <a:pt x="7746" y="12153"/>
                  </a:lnTo>
                  <a:lnTo>
                    <a:pt x="7746" y="12153"/>
                  </a:lnTo>
                  <a:lnTo>
                    <a:pt x="7916" y="12129"/>
                  </a:lnTo>
                  <a:lnTo>
                    <a:pt x="8062" y="12056"/>
                  </a:lnTo>
                  <a:lnTo>
                    <a:pt x="8062" y="12056"/>
                  </a:lnTo>
                  <a:lnTo>
                    <a:pt x="8160" y="11958"/>
                  </a:lnTo>
                  <a:lnTo>
                    <a:pt x="8233" y="11861"/>
                  </a:lnTo>
                  <a:lnTo>
                    <a:pt x="8282" y="11739"/>
                  </a:lnTo>
                  <a:lnTo>
                    <a:pt x="8306" y="11593"/>
                  </a:lnTo>
                  <a:lnTo>
                    <a:pt x="8306" y="1656"/>
                  </a:lnTo>
                  <a:lnTo>
                    <a:pt x="8306" y="1656"/>
                  </a:lnTo>
                  <a:lnTo>
                    <a:pt x="8282" y="1534"/>
                  </a:lnTo>
                  <a:lnTo>
                    <a:pt x="8257" y="1437"/>
                  </a:lnTo>
                  <a:lnTo>
                    <a:pt x="8184" y="1315"/>
                  </a:lnTo>
                  <a:lnTo>
                    <a:pt x="8111" y="1242"/>
                  </a:lnTo>
                  <a:lnTo>
                    <a:pt x="8111" y="1242"/>
                  </a:lnTo>
                  <a:lnTo>
                    <a:pt x="7965" y="1120"/>
                  </a:lnTo>
                  <a:lnTo>
                    <a:pt x="7795" y="974"/>
                  </a:lnTo>
                  <a:lnTo>
                    <a:pt x="7381" y="755"/>
                  </a:lnTo>
                  <a:lnTo>
                    <a:pt x="6918" y="536"/>
                  </a:lnTo>
                  <a:lnTo>
                    <a:pt x="6406" y="341"/>
                  </a:lnTo>
                  <a:lnTo>
                    <a:pt x="5846" y="195"/>
                  </a:lnTo>
                  <a:lnTo>
                    <a:pt x="5286" y="73"/>
                  </a:lnTo>
                  <a:lnTo>
                    <a:pt x="4726" y="24"/>
                  </a:lnTo>
                  <a:lnTo>
                    <a:pt x="4141" y="0"/>
                  </a:lnTo>
                  <a:lnTo>
                    <a:pt x="4141" y="0"/>
                  </a:lnTo>
                  <a:lnTo>
                    <a:pt x="3776" y="0"/>
                  </a:lnTo>
                  <a:lnTo>
                    <a:pt x="3435" y="49"/>
                  </a:lnTo>
                  <a:lnTo>
                    <a:pt x="3094" y="98"/>
                  </a:lnTo>
                  <a:lnTo>
                    <a:pt x="2777" y="171"/>
                  </a:lnTo>
                  <a:lnTo>
                    <a:pt x="2485" y="268"/>
                  </a:lnTo>
                  <a:lnTo>
                    <a:pt x="2193" y="365"/>
                  </a:lnTo>
                  <a:lnTo>
                    <a:pt x="1949" y="487"/>
                  </a:lnTo>
                  <a:lnTo>
                    <a:pt x="1681" y="609"/>
                  </a:lnTo>
                  <a:lnTo>
                    <a:pt x="1243" y="901"/>
                  </a:lnTo>
                  <a:lnTo>
                    <a:pt x="878" y="1169"/>
                  </a:lnTo>
                  <a:lnTo>
                    <a:pt x="561" y="1437"/>
                  </a:lnTo>
                  <a:lnTo>
                    <a:pt x="293" y="1681"/>
                  </a:lnTo>
                  <a:lnTo>
                    <a:pt x="293" y="1681"/>
                  </a:lnTo>
                  <a:lnTo>
                    <a:pt x="171" y="1802"/>
                  </a:lnTo>
                  <a:lnTo>
                    <a:pt x="171" y="1802"/>
                  </a:lnTo>
                  <a:lnTo>
                    <a:pt x="98" y="1875"/>
                  </a:lnTo>
                  <a:lnTo>
                    <a:pt x="50" y="1973"/>
                  </a:lnTo>
                  <a:lnTo>
                    <a:pt x="1" y="2095"/>
                  </a:lnTo>
                  <a:lnTo>
                    <a:pt x="1" y="2192"/>
                  </a:lnTo>
                  <a:lnTo>
                    <a:pt x="1" y="2192"/>
                  </a:lnTo>
                  <a:close/>
                </a:path>
              </a:pathLst>
            </a:custGeom>
            <a:noFill/>
            <a:ln w="9525" cap="rnd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EA0F62D-A384-48FC-83FF-ACAC7761D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6675"/>
            <a:ext cx="9144000" cy="413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0437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for pos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821" y="1"/>
            <a:ext cx="5133315" cy="514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432;p37">
            <a:extLst>
              <a:ext uri="{FF2B5EF4-FFF2-40B4-BE49-F238E27FC236}">
                <a16:creationId xmlns:a16="http://schemas.microsoft.com/office/drawing/2014/main" id="{56970BD3-8C1B-4EB9-A92A-3F617753B0B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40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593692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21410"/>
          <a:stretch/>
        </p:blipFill>
        <p:spPr>
          <a:xfrm>
            <a:off x="1700920" y="0"/>
            <a:ext cx="6005842" cy="5144807"/>
          </a:xfrm>
          <a:prstGeom prst="rect">
            <a:avLst/>
          </a:prstGeom>
        </p:spPr>
      </p:pic>
      <p:sp>
        <p:nvSpPr>
          <p:cNvPr id="4" name="Google Shape;432;p37">
            <a:extLst>
              <a:ext uri="{FF2B5EF4-FFF2-40B4-BE49-F238E27FC236}">
                <a16:creationId xmlns:a16="http://schemas.microsoft.com/office/drawing/2014/main" id="{3C662820-667A-4A12-AEFC-546FEB137DB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41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229516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18251"/>
          <a:stretch/>
        </p:blipFill>
        <p:spPr>
          <a:xfrm>
            <a:off x="981982" y="0"/>
            <a:ext cx="7465219" cy="5133315"/>
          </a:xfrm>
          <a:prstGeom prst="rect">
            <a:avLst/>
          </a:prstGeom>
        </p:spPr>
      </p:pic>
      <p:sp>
        <p:nvSpPr>
          <p:cNvPr id="3" name="Google Shape;432;p37">
            <a:extLst>
              <a:ext uri="{FF2B5EF4-FFF2-40B4-BE49-F238E27FC236}">
                <a16:creationId xmlns:a16="http://schemas.microsoft.com/office/drawing/2014/main" id="{1354C307-8823-43CB-8DC6-E918B49B6C6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42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008429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355"/>
          <a:stretch/>
        </p:blipFill>
        <p:spPr>
          <a:xfrm>
            <a:off x="1208638" y="-5315"/>
            <a:ext cx="6582824" cy="5148815"/>
          </a:xfrm>
          <a:prstGeom prst="rect">
            <a:avLst/>
          </a:prstGeom>
        </p:spPr>
      </p:pic>
      <p:sp>
        <p:nvSpPr>
          <p:cNvPr id="3" name="Google Shape;432;p37">
            <a:extLst>
              <a:ext uri="{FF2B5EF4-FFF2-40B4-BE49-F238E27FC236}">
                <a16:creationId xmlns:a16="http://schemas.microsoft.com/office/drawing/2014/main" id="{974C2F68-5C63-4289-AE62-5F26E7365E3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43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510908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17580"/>
          <a:stretch/>
        </p:blipFill>
        <p:spPr>
          <a:xfrm>
            <a:off x="1970296" y="0"/>
            <a:ext cx="5393531" cy="5140105"/>
          </a:xfrm>
          <a:prstGeom prst="rect">
            <a:avLst/>
          </a:prstGeom>
        </p:spPr>
      </p:pic>
      <p:sp>
        <p:nvSpPr>
          <p:cNvPr id="4" name="Google Shape;432;p37">
            <a:extLst>
              <a:ext uri="{FF2B5EF4-FFF2-40B4-BE49-F238E27FC236}">
                <a16:creationId xmlns:a16="http://schemas.microsoft.com/office/drawing/2014/main" id="{32F344F2-3882-464C-A7AF-636B1AEB33A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44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512102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32;p37">
            <a:extLst>
              <a:ext uri="{FF2B5EF4-FFF2-40B4-BE49-F238E27FC236}">
                <a16:creationId xmlns:a16="http://schemas.microsoft.com/office/drawing/2014/main" id="{95491027-CFBE-40B6-86AB-5D15142834E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45</a:t>
            </a:fld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A5B793-E6A2-4698-9263-170BC7F2BD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4516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9461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17761"/>
          <a:stretch/>
        </p:blipFill>
        <p:spPr>
          <a:xfrm>
            <a:off x="1038248" y="1"/>
            <a:ext cx="7059643" cy="5143499"/>
          </a:xfrm>
          <a:prstGeom prst="rect">
            <a:avLst/>
          </a:prstGeom>
        </p:spPr>
      </p:pic>
      <p:sp>
        <p:nvSpPr>
          <p:cNvPr id="4" name="Google Shape;432;p37">
            <a:extLst>
              <a:ext uri="{FF2B5EF4-FFF2-40B4-BE49-F238E27FC236}">
                <a16:creationId xmlns:a16="http://schemas.microsoft.com/office/drawing/2014/main" id="{76C6B753-2E4D-468D-9A78-B97730762B1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46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357130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812" y="0"/>
            <a:ext cx="6919925" cy="5146848"/>
          </a:xfrm>
          <a:prstGeom prst="rect">
            <a:avLst/>
          </a:prstGeom>
        </p:spPr>
      </p:pic>
      <p:sp>
        <p:nvSpPr>
          <p:cNvPr id="3" name="Google Shape;432;p37">
            <a:extLst>
              <a:ext uri="{FF2B5EF4-FFF2-40B4-BE49-F238E27FC236}">
                <a16:creationId xmlns:a16="http://schemas.microsoft.com/office/drawing/2014/main" id="{3273D2E7-282D-47BF-87CD-65AE6529892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47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255081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32;p37">
            <a:extLst>
              <a:ext uri="{FF2B5EF4-FFF2-40B4-BE49-F238E27FC236}">
                <a16:creationId xmlns:a16="http://schemas.microsoft.com/office/drawing/2014/main" id="{B0D18A48-4C3A-4F25-A854-2389B675614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48</a:t>
            </a:fld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041E43-CC45-4DC9-B0CF-0F9A45DBA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8449"/>
            <a:ext cx="9144000" cy="412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3113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75" y="192881"/>
            <a:ext cx="7943850" cy="4757738"/>
          </a:xfrm>
          <a:prstGeom prst="rect">
            <a:avLst/>
          </a:prstGeom>
        </p:spPr>
      </p:pic>
      <p:sp>
        <p:nvSpPr>
          <p:cNvPr id="3" name="Google Shape;432;p37">
            <a:extLst>
              <a:ext uri="{FF2B5EF4-FFF2-40B4-BE49-F238E27FC236}">
                <a16:creationId xmlns:a16="http://schemas.microsoft.com/office/drawing/2014/main" id="{BA10D31D-AD03-4329-B96A-6705D332145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49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564797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5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grpSp>
        <p:nvGrpSpPr>
          <p:cNvPr id="158" name="Google Shape;158;p15"/>
          <p:cNvGrpSpPr/>
          <p:nvPr/>
        </p:nvGrpSpPr>
        <p:grpSpPr>
          <a:xfrm>
            <a:off x="7227977" y="2052723"/>
            <a:ext cx="1212302" cy="1038068"/>
            <a:chOff x="1934025" y="1001650"/>
            <a:chExt cx="415300" cy="355600"/>
          </a:xfrm>
        </p:grpSpPr>
        <p:sp>
          <p:nvSpPr>
            <p:cNvPr id="159" name="Google Shape;159;p15"/>
            <p:cNvSpPr/>
            <p:nvPr/>
          </p:nvSpPr>
          <p:spPr>
            <a:xfrm>
              <a:off x="1934025" y="1303650"/>
              <a:ext cx="207650" cy="53600"/>
            </a:xfrm>
            <a:custGeom>
              <a:avLst/>
              <a:gdLst/>
              <a:ahLst/>
              <a:cxnLst/>
              <a:rect l="l" t="t" r="r" b="b"/>
              <a:pathLst>
                <a:path w="8306" h="2144" fill="none" extrusionOk="0">
                  <a:moveTo>
                    <a:pt x="1" y="0"/>
                  </a:moveTo>
                  <a:lnTo>
                    <a:pt x="1" y="487"/>
                  </a:lnTo>
                  <a:lnTo>
                    <a:pt x="1" y="487"/>
                  </a:lnTo>
                  <a:lnTo>
                    <a:pt x="25" y="633"/>
                  </a:lnTo>
                  <a:lnTo>
                    <a:pt x="74" y="755"/>
                  </a:lnTo>
                  <a:lnTo>
                    <a:pt x="147" y="853"/>
                  </a:lnTo>
                  <a:lnTo>
                    <a:pt x="245" y="950"/>
                  </a:lnTo>
                  <a:lnTo>
                    <a:pt x="245" y="950"/>
                  </a:lnTo>
                  <a:lnTo>
                    <a:pt x="391" y="1023"/>
                  </a:lnTo>
                  <a:lnTo>
                    <a:pt x="561" y="1047"/>
                  </a:lnTo>
                  <a:lnTo>
                    <a:pt x="561" y="1047"/>
                  </a:lnTo>
                  <a:lnTo>
                    <a:pt x="732" y="1023"/>
                  </a:lnTo>
                  <a:lnTo>
                    <a:pt x="732" y="1023"/>
                  </a:lnTo>
                  <a:lnTo>
                    <a:pt x="1292" y="853"/>
                  </a:lnTo>
                  <a:lnTo>
                    <a:pt x="1657" y="780"/>
                  </a:lnTo>
                  <a:lnTo>
                    <a:pt x="2071" y="682"/>
                  </a:lnTo>
                  <a:lnTo>
                    <a:pt x="2534" y="609"/>
                  </a:lnTo>
                  <a:lnTo>
                    <a:pt x="3021" y="560"/>
                  </a:lnTo>
                  <a:lnTo>
                    <a:pt x="3581" y="512"/>
                  </a:lnTo>
                  <a:lnTo>
                    <a:pt x="4166" y="487"/>
                  </a:lnTo>
                  <a:lnTo>
                    <a:pt x="4166" y="487"/>
                  </a:lnTo>
                  <a:lnTo>
                    <a:pt x="4604" y="512"/>
                  </a:lnTo>
                  <a:lnTo>
                    <a:pt x="5018" y="536"/>
                  </a:lnTo>
                  <a:lnTo>
                    <a:pt x="5408" y="609"/>
                  </a:lnTo>
                  <a:lnTo>
                    <a:pt x="5773" y="682"/>
                  </a:lnTo>
                  <a:lnTo>
                    <a:pt x="6114" y="780"/>
                  </a:lnTo>
                  <a:lnTo>
                    <a:pt x="6431" y="877"/>
                  </a:lnTo>
                  <a:lnTo>
                    <a:pt x="6699" y="999"/>
                  </a:lnTo>
                  <a:lnTo>
                    <a:pt x="6966" y="1120"/>
                  </a:lnTo>
                  <a:lnTo>
                    <a:pt x="7186" y="1242"/>
                  </a:lnTo>
                  <a:lnTo>
                    <a:pt x="7405" y="1388"/>
                  </a:lnTo>
                  <a:lnTo>
                    <a:pt x="7770" y="1656"/>
                  </a:lnTo>
                  <a:lnTo>
                    <a:pt x="8062" y="1924"/>
                  </a:lnTo>
                  <a:lnTo>
                    <a:pt x="8306" y="2143"/>
                  </a:lnTo>
                </a:path>
              </a:pathLst>
            </a:custGeom>
            <a:noFill/>
            <a:ln w="9525" cap="rnd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5"/>
            <p:cNvSpPr/>
            <p:nvPr/>
          </p:nvSpPr>
          <p:spPr>
            <a:xfrm>
              <a:off x="2141650" y="1303650"/>
              <a:ext cx="207675" cy="53600"/>
            </a:xfrm>
            <a:custGeom>
              <a:avLst/>
              <a:gdLst/>
              <a:ahLst/>
              <a:cxnLst/>
              <a:rect l="l" t="t" r="r" b="b"/>
              <a:pathLst>
                <a:path w="8307" h="2144" fill="none" extrusionOk="0">
                  <a:moveTo>
                    <a:pt x="1" y="2143"/>
                  </a:moveTo>
                  <a:lnTo>
                    <a:pt x="1" y="2143"/>
                  </a:lnTo>
                  <a:lnTo>
                    <a:pt x="245" y="1924"/>
                  </a:lnTo>
                  <a:lnTo>
                    <a:pt x="537" y="1656"/>
                  </a:lnTo>
                  <a:lnTo>
                    <a:pt x="902" y="1388"/>
                  </a:lnTo>
                  <a:lnTo>
                    <a:pt x="1121" y="1242"/>
                  </a:lnTo>
                  <a:lnTo>
                    <a:pt x="1341" y="1120"/>
                  </a:lnTo>
                  <a:lnTo>
                    <a:pt x="1608" y="999"/>
                  </a:lnTo>
                  <a:lnTo>
                    <a:pt x="1876" y="877"/>
                  </a:lnTo>
                  <a:lnTo>
                    <a:pt x="2193" y="780"/>
                  </a:lnTo>
                  <a:lnTo>
                    <a:pt x="2534" y="682"/>
                  </a:lnTo>
                  <a:lnTo>
                    <a:pt x="2899" y="609"/>
                  </a:lnTo>
                  <a:lnTo>
                    <a:pt x="3289" y="536"/>
                  </a:lnTo>
                  <a:lnTo>
                    <a:pt x="3703" y="512"/>
                  </a:lnTo>
                  <a:lnTo>
                    <a:pt x="4141" y="487"/>
                  </a:lnTo>
                  <a:lnTo>
                    <a:pt x="4141" y="487"/>
                  </a:lnTo>
                  <a:lnTo>
                    <a:pt x="4726" y="512"/>
                  </a:lnTo>
                  <a:lnTo>
                    <a:pt x="5286" y="560"/>
                  </a:lnTo>
                  <a:lnTo>
                    <a:pt x="5773" y="609"/>
                  </a:lnTo>
                  <a:lnTo>
                    <a:pt x="6236" y="682"/>
                  </a:lnTo>
                  <a:lnTo>
                    <a:pt x="6650" y="780"/>
                  </a:lnTo>
                  <a:lnTo>
                    <a:pt x="7015" y="853"/>
                  </a:lnTo>
                  <a:lnTo>
                    <a:pt x="7575" y="1023"/>
                  </a:lnTo>
                  <a:lnTo>
                    <a:pt x="7575" y="1023"/>
                  </a:lnTo>
                  <a:lnTo>
                    <a:pt x="7746" y="1047"/>
                  </a:lnTo>
                  <a:lnTo>
                    <a:pt x="7746" y="1047"/>
                  </a:lnTo>
                  <a:lnTo>
                    <a:pt x="7916" y="1023"/>
                  </a:lnTo>
                  <a:lnTo>
                    <a:pt x="8062" y="950"/>
                  </a:lnTo>
                  <a:lnTo>
                    <a:pt x="8062" y="950"/>
                  </a:lnTo>
                  <a:lnTo>
                    <a:pt x="8160" y="853"/>
                  </a:lnTo>
                  <a:lnTo>
                    <a:pt x="8233" y="755"/>
                  </a:lnTo>
                  <a:lnTo>
                    <a:pt x="8282" y="633"/>
                  </a:lnTo>
                  <a:lnTo>
                    <a:pt x="8306" y="487"/>
                  </a:lnTo>
                  <a:lnTo>
                    <a:pt x="8306" y="0"/>
                  </a:lnTo>
                </a:path>
              </a:pathLst>
            </a:custGeom>
            <a:noFill/>
            <a:ln w="9525" cap="rnd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5"/>
            <p:cNvSpPr/>
            <p:nvPr/>
          </p:nvSpPr>
          <p:spPr>
            <a:xfrm>
              <a:off x="1934025" y="1001650"/>
              <a:ext cx="207650" cy="331250"/>
            </a:xfrm>
            <a:custGeom>
              <a:avLst/>
              <a:gdLst/>
              <a:ahLst/>
              <a:cxnLst/>
              <a:rect l="l" t="t" r="r" b="b"/>
              <a:pathLst>
                <a:path w="8306" h="13250" fill="none" extrusionOk="0">
                  <a:moveTo>
                    <a:pt x="8306" y="2192"/>
                  </a:moveTo>
                  <a:lnTo>
                    <a:pt x="8306" y="13249"/>
                  </a:lnTo>
                  <a:lnTo>
                    <a:pt x="8306" y="13249"/>
                  </a:lnTo>
                  <a:lnTo>
                    <a:pt x="8062" y="13030"/>
                  </a:lnTo>
                  <a:lnTo>
                    <a:pt x="7770" y="12762"/>
                  </a:lnTo>
                  <a:lnTo>
                    <a:pt x="7405" y="12494"/>
                  </a:lnTo>
                  <a:lnTo>
                    <a:pt x="7186" y="12348"/>
                  </a:lnTo>
                  <a:lnTo>
                    <a:pt x="6966" y="12226"/>
                  </a:lnTo>
                  <a:lnTo>
                    <a:pt x="6699" y="12105"/>
                  </a:lnTo>
                  <a:lnTo>
                    <a:pt x="6431" y="11983"/>
                  </a:lnTo>
                  <a:lnTo>
                    <a:pt x="6114" y="11885"/>
                  </a:lnTo>
                  <a:lnTo>
                    <a:pt x="5773" y="11788"/>
                  </a:lnTo>
                  <a:lnTo>
                    <a:pt x="5408" y="11715"/>
                  </a:lnTo>
                  <a:lnTo>
                    <a:pt x="5018" y="11642"/>
                  </a:lnTo>
                  <a:lnTo>
                    <a:pt x="4604" y="11617"/>
                  </a:lnTo>
                  <a:lnTo>
                    <a:pt x="4166" y="11593"/>
                  </a:lnTo>
                  <a:lnTo>
                    <a:pt x="4166" y="11593"/>
                  </a:lnTo>
                  <a:lnTo>
                    <a:pt x="3581" y="11617"/>
                  </a:lnTo>
                  <a:lnTo>
                    <a:pt x="3021" y="11666"/>
                  </a:lnTo>
                  <a:lnTo>
                    <a:pt x="2534" y="11715"/>
                  </a:lnTo>
                  <a:lnTo>
                    <a:pt x="2071" y="11788"/>
                  </a:lnTo>
                  <a:lnTo>
                    <a:pt x="1657" y="11885"/>
                  </a:lnTo>
                  <a:lnTo>
                    <a:pt x="1292" y="11958"/>
                  </a:lnTo>
                  <a:lnTo>
                    <a:pt x="732" y="12129"/>
                  </a:lnTo>
                  <a:lnTo>
                    <a:pt x="732" y="12129"/>
                  </a:lnTo>
                  <a:lnTo>
                    <a:pt x="561" y="12153"/>
                  </a:lnTo>
                  <a:lnTo>
                    <a:pt x="561" y="12153"/>
                  </a:lnTo>
                  <a:lnTo>
                    <a:pt x="391" y="12129"/>
                  </a:lnTo>
                  <a:lnTo>
                    <a:pt x="245" y="12056"/>
                  </a:lnTo>
                  <a:lnTo>
                    <a:pt x="245" y="12056"/>
                  </a:lnTo>
                  <a:lnTo>
                    <a:pt x="147" y="11958"/>
                  </a:lnTo>
                  <a:lnTo>
                    <a:pt x="74" y="11861"/>
                  </a:lnTo>
                  <a:lnTo>
                    <a:pt x="25" y="11739"/>
                  </a:lnTo>
                  <a:lnTo>
                    <a:pt x="1" y="11593"/>
                  </a:lnTo>
                  <a:lnTo>
                    <a:pt x="1" y="1656"/>
                  </a:lnTo>
                  <a:lnTo>
                    <a:pt x="1" y="1656"/>
                  </a:lnTo>
                  <a:lnTo>
                    <a:pt x="25" y="1534"/>
                  </a:lnTo>
                  <a:lnTo>
                    <a:pt x="50" y="1437"/>
                  </a:lnTo>
                  <a:lnTo>
                    <a:pt x="123" y="1315"/>
                  </a:lnTo>
                  <a:lnTo>
                    <a:pt x="196" y="1242"/>
                  </a:lnTo>
                  <a:lnTo>
                    <a:pt x="196" y="1242"/>
                  </a:lnTo>
                  <a:lnTo>
                    <a:pt x="342" y="1120"/>
                  </a:lnTo>
                  <a:lnTo>
                    <a:pt x="512" y="974"/>
                  </a:lnTo>
                  <a:lnTo>
                    <a:pt x="926" y="755"/>
                  </a:lnTo>
                  <a:lnTo>
                    <a:pt x="1389" y="536"/>
                  </a:lnTo>
                  <a:lnTo>
                    <a:pt x="1901" y="341"/>
                  </a:lnTo>
                  <a:lnTo>
                    <a:pt x="2461" y="195"/>
                  </a:lnTo>
                  <a:lnTo>
                    <a:pt x="3021" y="73"/>
                  </a:lnTo>
                  <a:lnTo>
                    <a:pt x="3581" y="24"/>
                  </a:lnTo>
                  <a:lnTo>
                    <a:pt x="4166" y="0"/>
                  </a:lnTo>
                  <a:lnTo>
                    <a:pt x="4166" y="0"/>
                  </a:lnTo>
                  <a:lnTo>
                    <a:pt x="4531" y="0"/>
                  </a:lnTo>
                  <a:lnTo>
                    <a:pt x="4872" y="49"/>
                  </a:lnTo>
                  <a:lnTo>
                    <a:pt x="5213" y="98"/>
                  </a:lnTo>
                  <a:lnTo>
                    <a:pt x="5530" y="171"/>
                  </a:lnTo>
                  <a:lnTo>
                    <a:pt x="5822" y="268"/>
                  </a:lnTo>
                  <a:lnTo>
                    <a:pt x="6114" y="365"/>
                  </a:lnTo>
                  <a:lnTo>
                    <a:pt x="6358" y="487"/>
                  </a:lnTo>
                  <a:lnTo>
                    <a:pt x="6626" y="609"/>
                  </a:lnTo>
                  <a:lnTo>
                    <a:pt x="7064" y="901"/>
                  </a:lnTo>
                  <a:lnTo>
                    <a:pt x="7429" y="1169"/>
                  </a:lnTo>
                  <a:lnTo>
                    <a:pt x="7746" y="1437"/>
                  </a:lnTo>
                  <a:lnTo>
                    <a:pt x="8014" y="1681"/>
                  </a:lnTo>
                  <a:lnTo>
                    <a:pt x="8014" y="1681"/>
                  </a:lnTo>
                  <a:lnTo>
                    <a:pt x="8136" y="1802"/>
                  </a:lnTo>
                  <a:lnTo>
                    <a:pt x="8136" y="1802"/>
                  </a:lnTo>
                  <a:lnTo>
                    <a:pt x="8209" y="1875"/>
                  </a:lnTo>
                  <a:lnTo>
                    <a:pt x="8257" y="1973"/>
                  </a:lnTo>
                  <a:lnTo>
                    <a:pt x="8306" y="2095"/>
                  </a:lnTo>
                  <a:lnTo>
                    <a:pt x="8306" y="2192"/>
                  </a:lnTo>
                  <a:lnTo>
                    <a:pt x="8306" y="2192"/>
                  </a:lnTo>
                  <a:close/>
                </a:path>
              </a:pathLst>
            </a:custGeom>
            <a:noFill/>
            <a:ln w="9525" cap="rnd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5"/>
            <p:cNvSpPr/>
            <p:nvPr/>
          </p:nvSpPr>
          <p:spPr>
            <a:xfrm>
              <a:off x="2141650" y="1001650"/>
              <a:ext cx="207675" cy="331250"/>
            </a:xfrm>
            <a:custGeom>
              <a:avLst/>
              <a:gdLst/>
              <a:ahLst/>
              <a:cxnLst/>
              <a:rect l="l" t="t" r="r" b="b"/>
              <a:pathLst>
                <a:path w="8307" h="13250" fill="none" extrusionOk="0">
                  <a:moveTo>
                    <a:pt x="1" y="2192"/>
                  </a:moveTo>
                  <a:lnTo>
                    <a:pt x="1" y="13249"/>
                  </a:lnTo>
                  <a:lnTo>
                    <a:pt x="1" y="13249"/>
                  </a:lnTo>
                  <a:lnTo>
                    <a:pt x="245" y="13030"/>
                  </a:lnTo>
                  <a:lnTo>
                    <a:pt x="537" y="12762"/>
                  </a:lnTo>
                  <a:lnTo>
                    <a:pt x="902" y="12494"/>
                  </a:lnTo>
                  <a:lnTo>
                    <a:pt x="1121" y="12348"/>
                  </a:lnTo>
                  <a:lnTo>
                    <a:pt x="1341" y="12226"/>
                  </a:lnTo>
                  <a:lnTo>
                    <a:pt x="1608" y="12105"/>
                  </a:lnTo>
                  <a:lnTo>
                    <a:pt x="1876" y="11983"/>
                  </a:lnTo>
                  <a:lnTo>
                    <a:pt x="2193" y="11885"/>
                  </a:lnTo>
                  <a:lnTo>
                    <a:pt x="2534" y="11788"/>
                  </a:lnTo>
                  <a:lnTo>
                    <a:pt x="2899" y="11715"/>
                  </a:lnTo>
                  <a:lnTo>
                    <a:pt x="3289" y="11642"/>
                  </a:lnTo>
                  <a:lnTo>
                    <a:pt x="3703" y="11617"/>
                  </a:lnTo>
                  <a:lnTo>
                    <a:pt x="4141" y="11593"/>
                  </a:lnTo>
                  <a:lnTo>
                    <a:pt x="4141" y="11593"/>
                  </a:lnTo>
                  <a:lnTo>
                    <a:pt x="4726" y="11617"/>
                  </a:lnTo>
                  <a:lnTo>
                    <a:pt x="5286" y="11666"/>
                  </a:lnTo>
                  <a:lnTo>
                    <a:pt x="5773" y="11715"/>
                  </a:lnTo>
                  <a:lnTo>
                    <a:pt x="6236" y="11788"/>
                  </a:lnTo>
                  <a:lnTo>
                    <a:pt x="6650" y="11885"/>
                  </a:lnTo>
                  <a:lnTo>
                    <a:pt x="7015" y="11958"/>
                  </a:lnTo>
                  <a:lnTo>
                    <a:pt x="7575" y="12129"/>
                  </a:lnTo>
                  <a:lnTo>
                    <a:pt x="7575" y="12129"/>
                  </a:lnTo>
                  <a:lnTo>
                    <a:pt x="7746" y="12153"/>
                  </a:lnTo>
                  <a:lnTo>
                    <a:pt x="7746" y="12153"/>
                  </a:lnTo>
                  <a:lnTo>
                    <a:pt x="7916" y="12129"/>
                  </a:lnTo>
                  <a:lnTo>
                    <a:pt x="8062" y="12056"/>
                  </a:lnTo>
                  <a:lnTo>
                    <a:pt x="8062" y="12056"/>
                  </a:lnTo>
                  <a:lnTo>
                    <a:pt x="8160" y="11958"/>
                  </a:lnTo>
                  <a:lnTo>
                    <a:pt x="8233" y="11861"/>
                  </a:lnTo>
                  <a:lnTo>
                    <a:pt x="8282" y="11739"/>
                  </a:lnTo>
                  <a:lnTo>
                    <a:pt x="8306" y="11593"/>
                  </a:lnTo>
                  <a:lnTo>
                    <a:pt x="8306" y="1656"/>
                  </a:lnTo>
                  <a:lnTo>
                    <a:pt x="8306" y="1656"/>
                  </a:lnTo>
                  <a:lnTo>
                    <a:pt x="8282" y="1534"/>
                  </a:lnTo>
                  <a:lnTo>
                    <a:pt x="8257" y="1437"/>
                  </a:lnTo>
                  <a:lnTo>
                    <a:pt x="8184" y="1315"/>
                  </a:lnTo>
                  <a:lnTo>
                    <a:pt x="8111" y="1242"/>
                  </a:lnTo>
                  <a:lnTo>
                    <a:pt x="8111" y="1242"/>
                  </a:lnTo>
                  <a:lnTo>
                    <a:pt x="7965" y="1120"/>
                  </a:lnTo>
                  <a:lnTo>
                    <a:pt x="7795" y="974"/>
                  </a:lnTo>
                  <a:lnTo>
                    <a:pt x="7381" y="755"/>
                  </a:lnTo>
                  <a:lnTo>
                    <a:pt x="6918" y="536"/>
                  </a:lnTo>
                  <a:lnTo>
                    <a:pt x="6406" y="341"/>
                  </a:lnTo>
                  <a:lnTo>
                    <a:pt x="5846" y="195"/>
                  </a:lnTo>
                  <a:lnTo>
                    <a:pt x="5286" y="73"/>
                  </a:lnTo>
                  <a:lnTo>
                    <a:pt x="4726" y="24"/>
                  </a:lnTo>
                  <a:lnTo>
                    <a:pt x="4141" y="0"/>
                  </a:lnTo>
                  <a:lnTo>
                    <a:pt x="4141" y="0"/>
                  </a:lnTo>
                  <a:lnTo>
                    <a:pt x="3776" y="0"/>
                  </a:lnTo>
                  <a:lnTo>
                    <a:pt x="3435" y="49"/>
                  </a:lnTo>
                  <a:lnTo>
                    <a:pt x="3094" y="98"/>
                  </a:lnTo>
                  <a:lnTo>
                    <a:pt x="2777" y="171"/>
                  </a:lnTo>
                  <a:lnTo>
                    <a:pt x="2485" y="268"/>
                  </a:lnTo>
                  <a:lnTo>
                    <a:pt x="2193" y="365"/>
                  </a:lnTo>
                  <a:lnTo>
                    <a:pt x="1949" y="487"/>
                  </a:lnTo>
                  <a:lnTo>
                    <a:pt x="1681" y="609"/>
                  </a:lnTo>
                  <a:lnTo>
                    <a:pt x="1243" y="901"/>
                  </a:lnTo>
                  <a:lnTo>
                    <a:pt x="878" y="1169"/>
                  </a:lnTo>
                  <a:lnTo>
                    <a:pt x="561" y="1437"/>
                  </a:lnTo>
                  <a:lnTo>
                    <a:pt x="293" y="1681"/>
                  </a:lnTo>
                  <a:lnTo>
                    <a:pt x="293" y="1681"/>
                  </a:lnTo>
                  <a:lnTo>
                    <a:pt x="171" y="1802"/>
                  </a:lnTo>
                  <a:lnTo>
                    <a:pt x="171" y="1802"/>
                  </a:lnTo>
                  <a:lnTo>
                    <a:pt x="98" y="1875"/>
                  </a:lnTo>
                  <a:lnTo>
                    <a:pt x="50" y="1973"/>
                  </a:lnTo>
                  <a:lnTo>
                    <a:pt x="1" y="2095"/>
                  </a:lnTo>
                  <a:lnTo>
                    <a:pt x="1" y="2192"/>
                  </a:lnTo>
                  <a:lnTo>
                    <a:pt x="1" y="2192"/>
                  </a:lnTo>
                  <a:close/>
                </a:path>
              </a:pathLst>
            </a:custGeom>
            <a:noFill/>
            <a:ln w="9525" cap="rnd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F882413-F335-452C-A8CA-5830BDE3F9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3671"/>
            <a:ext cx="9144000" cy="342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2322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8636" y="308878"/>
            <a:ext cx="5262963" cy="4522136"/>
          </a:xfrm>
          <a:prstGeom prst="rect">
            <a:avLst/>
          </a:prstGeom>
        </p:spPr>
      </p:pic>
      <p:sp>
        <p:nvSpPr>
          <p:cNvPr id="4" name="Google Shape;432;p37">
            <a:extLst>
              <a:ext uri="{FF2B5EF4-FFF2-40B4-BE49-F238E27FC236}">
                <a16:creationId xmlns:a16="http://schemas.microsoft.com/office/drawing/2014/main" id="{1140908B-9900-4860-8A59-3A65AE898B0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50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935696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085" y="475060"/>
            <a:ext cx="7793831" cy="4193381"/>
          </a:xfrm>
          <a:prstGeom prst="rect">
            <a:avLst/>
          </a:prstGeom>
        </p:spPr>
      </p:pic>
      <p:sp>
        <p:nvSpPr>
          <p:cNvPr id="3" name="Google Shape;432;p37">
            <a:extLst>
              <a:ext uri="{FF2B5EF4-FFF2-40B4-BE49-F238E27FC236}">
                <a16:creationId xmlns:a16="http://schemas.microsoft.com/office/drawing/2014/main" id="{0244DE91-DB00-4E67-B079-2ACE1235DDB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51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0362917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32;p37">
            <a:extLst>
              <a:ext uri="{FF2B5EF4-FFF2-40B4-BE49-F238E27FC236}">
                <a16:creationId xmlns:a16="http://schemas.microsoft.com/office/drawing/2014/main" id="{AB1A3EB7-E782-4623-B402-B04A6E7A195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52</a:t>
            </a:fld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1D65FA-D9E8-4ABD-99EE-6E4CC0437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1780"/>
            <a:ext cx="9144000" cy="448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7330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" y="381931"/>
            <a:ext cx="8915400" cy="4686300"/>
          </a:xfrm>
          <a:prstGeom prst="rect">
            <a:avLst/>
          </a:prstGeom>
        </p:spPr>
      </p:pic>
      <p:sp>
        <p:nvSpPr>
          <p:cNvPr id="4" name="Google Shape;432;p37">
            <a:extLst>
              <a:ext uri="{FF2B5EF4-FFF2-40B4-BE49-F238E27FC236}">
                <a16:creationId xmlns:a16="http://schemas.microsoft.com/office/drawing/2014/main" id="{A5C614CD-A69F-4628-9896-FA533183506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53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353182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35" y="-7144"/>
            <a:ext cx="8365331" cy="5150644"/>
          </a:xfrm>
          <a:prstGeom prst="rect">
            <a:avLst/>
          </a:prstGeom>
        </p:spPr>
      </p:pic>
      <p:sp>
        <p:nvSpPr>
          <p:cNvPr id="3" name="Google Shape;432;p37">
            <a:extLst>
              <a:ext uri="{FF2B5EF4-FFF2-40B4-BE49-F238E27FC236}">
                <a16:creationId xmlns:a16="http://schemas.microsoft.com/office/drawing/2014/main" id="{A07086BD-5805-450B-A431-7B742BB37C5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54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25017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666" y="17860"/>
            <a:ext cx="7636669" cy="5107781"/>
          </a:xfrm>
          <a:prstGeom prst="rect">
            <a:avLst/>
          </a:prstGeom>
        </p:spPr>
      </p:pic>
      <p:sp>
        <p:nvSpPr>
          <p:cNvPr id="4" name="Google Shape;432;p37">
            <a:extLst>
              <a:ext uri="{FF2B5EF4-FFF2-40B4-BE49-F238E27FC236}">
                <a16:creationId xmlns:a16="http://schemas.microsoft.com/office/drawing/2014/main" id="{B1DED450-2C1C-424F-B25C-47394681AB9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55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2719257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803" y="125016"/>
            <a:ext cx="7722394" cy="4893469"/>
          </a:xfrm>
          <a:prstGeom prst="rect">
            <a:avLst/>
          </a:prstGeom>
        </p:spPr>
      </p:pic>
      <p:sp>
        <p:nvSpPr>
          <p:cNvPr id="3" name="Google Shape;432;p37">
            <a:extLst>
              <a:ext uri="{FF2B5EF4-FFF2-40B4-BE49-F238E27FC236}">
                <a16:creationId xmlns:a16="http://schemas.microsoft.com/office/drawing/2014/main" id="{B904D9D4-AB97-4CAC-84FE-AB92EACD35C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56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8782918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40" y="49954"/>
            <a:ext cx="8771735" cy="5011393"/>
          </a:xfrm>
          <a:prstGeom prst="rect">
            <a:avLst/>
          </a:prstGeom>
        </p:spPr>
      </p:pic>
      <p:sp>
        <p:nvSpPr>
          <p:cNvPr id="4" name="Google Shape;432;p37">
            <a:extLst>
              <a:ext uri="{FF2B5EF4-FFF2-40B4-BE49-F238E27FC236}">
                <a16:creationId xmlns:a16="http://schemas.microsoft.com/office/drawing/2014/main" id="{57973F8E-C0D9-48B4-A8FF-A5A2AA90B17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57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9973005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619" y="-21431"/>
            <a:ext cx="8208169" cy="5164931"/>
          </a:xfrm>
          <a:prstGeom prst="rect">
            <a:avLst/>
          </a:prstGeom>
        </p:spPr>
      </p:pic>
      <p:sp>
        <p:nvSpPr>
          <p:cNvPr id="3" name="Google Shape;432;p37">
            <a:extLst>
              <a:ext uri="{FF2B5EF4-FFF2-40B4-BE49-F238E27FC236}">
                <a16:creationId xmlns:a16="http://schemas.microsoft.com/office/drawing/2014/main" id="{F72B3E44-4EF5-4474-8C7F-D6D56635C85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58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59906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366" y="67866"/>
            <a:ext cx="7865269" cy="5007769"/>
          </a:xfrm>
          <a:prstGeom prst="rect">
            <a:avLst/>
          </a:prstGeom>
        </p:spPr>
      </p:pic>
      <p:sp>
        <p:nvSpPr>
          <p:cNvPr id="4" name="Google Shape;432;p37">
            <a:extLst>
              <a:ext uri="{FF2B5EF4-FFF2-40B4-BE49-F238E27FC236}">
                <a16:creationId xmlns:a16="http://schemas.microsoft.com/office/drawing/2014/main" id="{57A8595C-F573-413D-9EF2-421414F1FDD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59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210090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5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grpSp>
        <p:nvGrpSpPr>
          <p:cNvPr id="158" name="Google Shape;158;p15"/>
          <p:cNvGrpSpPr/>
          <p:nvPr/>
        </p:nvGrpSpPr>
        <p:grpSpPr>
          <a:xfrm>
            <a:off x="7227977" y="2052723"/>
            <a:ext cx="1212302" cy="1038068"/>
            <a:chOff x="1934025" y="1001650"/>
            <a:chExt cx="415300" cy="355600"/>
          </a:xfrm>
        </p:grpSpPr>
        <p:sp>
          <p:nvSpPr>
            <p:cNvPr id="159" name="Google Shape;159;p15"/>
            <p:cNvSpPr/>
            <p:nvPr/>
          </p:nvSpPr>
          <p:spPr>
            <a:xfrm>
              <a:off x="1934025" y="1303650"/>
              <a:ext cx="207650" cy="53600"/>
            </a:xfrm>
            <a:custGeom>
              <a:avLst/>
              <a:gdLst/>
              <a:ahLst/>
              <a:cxnLst/>
              <a:rect l="l" t="t" r="r" b="b"/>
              <a:pathLst>
                <a:path w="8306" h="2144" fill="none" extrusionOk="0">
                  <a:moveTo>
                    <a:pt x="1" y="0"/>
                  </a:moveTo>
                  <a:lnTo>
                    <a:pt x="1" y="487"/>
                  </a:lnTo>
                  <a:lnTo>
                    <a:pt x="1" y="487"/>
                  </a:lnTo>
                  <a:lnTo>
                    <a:pt x="25" y="633"/>
                  </a:lnTo>
                  <a:lnTo>
                    <a:pt x="74" y="755"/>
                  </a:lnTo>
                  <a:lnTo>
                    <a:pt x="147" y="853"/>
                  </a:lnTo>
                  <a:lnTo>
                    <a:pt x="245" y="950"/>
                  </a:lnTo>
                  <a:lnTo>
                    <a:pt x="245" y="950"/>
                  </a:lnTo>
                  <a:lnTo>
                    <a:pt x="391" y="1023"/>
                  </a:lnTo>
                  <a:lnTo>
                    <a:pt x="561" y="1047"/>
                  </a:lnTo>
                  <a:lnTo>
                    <a:pt x="561" y="1047"/>
                  </a:lnTo>
                  <a:lnTo>
                    <a:pt x="732" y="1023"/>
                  </a:lnTo>
                  <a:lnTo>
                    <a:pt x="732" y="1023"/>
                  </a:lnTo>
                  <a:lnTo>
                    <a:pt x="1292" y="853"/>
                  </a:lnTo>
                  <a:lnTo>
                    <a:pt x="1657" y="780"/>
                  </a:lnTo>
                  <a:lnTo>
                    <a:pt x="2071" y="682"/>
                  </a:lnTo>
                  <a:lnTo>
                    <a:pt x="2534" y="609"/>
                  </a:lnTo>
                  <a:lnTo>
                    <a:pt x="3021" y="560"/>
                  </a:lnTo>
                  <a:lnTo>
                    <a:pt x="3581" y="512"/>
                  </a:lnTo>
                  <a:lnTo>
                    <a:pt x="4166" y="487"/>
                  </a:lnTo>
                  <a:lnTo>
                    <a:pt x="4166" y="487"/>
                  </a:lnTo>
                  <a:lnTo>
                    <a:pt x="4604" y="512"/>
                  </a:lnTo>
                  <a:lnTo>
                    <a:pt x="5018" y="536"/>
                  </a:lnTo>
                  <a:lnTo>
                    <a:pt x="5408" y="609"/>
                  </a:lnTo>
                  <a:lnTo>
                    <a:pt x="5773" y="682"/>
                  </a:lnTo>
                  <a:lnTo>
                    <a:pt x="6114" y="780"/>
                  </a:lnTo>
                  <a:lnTo>
                    <a:pt x="6431" y="877"/>
                  </a:lnTo>
                  <a:lnTo>
                    <a:pt x="6699" y="999"/>
                  </a:lnTo>
                  <a:lnTo>
                    <a:pt x="6966" y="1120"/>
                  </a:lnTo>
                  <a:lnTo>
                    <a:pt x="7186" y="1242"/>
                  </a:lnTo>
                  <a:lnTo>
                    <a:pt x="7405" y="1388"/>
                  </a:lnTo>
                  <a:lnTo>
                    <a:pt x="7770" y="1656"/>
                  </a:lnTo>
                  <a:lnTo>
                    <a:pt x="8062" y="1924"/>
                  </a:lnTo>
                  <a:lnTo>
                    <a:pt x="8306" y="2143"/>
                  </a:lnTo>
                </a:path>
              </a:pathLst>
            </a:custGeom>
            <a:noFill/>
            <a:ln w="9525" cap="rnd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5"/>
            <p:cNvSpPr/>
            <p:nvPr/>
          </p:nvSpPr>
          <p:spPr>
            <a:xfrm>
              <a:off x="2141650" y="1303650"/>
              <a:ext cx="207675" cy="53600"/>
            </a:xfrm>
            <a:custGeom>
              <a:avLst/>
              <a:gdLst/>
              <a:ahLst/>
              <a:cxnLst/>
              <a:rect l="l" t="t" r="r" b="b"/>
              <a:pathLst>
                <a:path w="8307" h="2144" fill="none" extrusionOk="0">
                  <a:moveTo>
                    <a:pt x="1" y="2143"/>
                  </a:moveTo>
                  <a:lnTo>
                    <a:pt x="1" y="2143"/>
                  </a:lnTo>
                  <a:lnTo>
                    <a:pt x="245" y="1924"/>
                  </a:lnTo>
                  <a:lnTo>
                    <a:pt x="537" y="1656"/>
                  </a:lnTo>
                  <a:lnTo>
                    <a:pt x="902" y="1388"/>
                  </a:lnTo>
                  <a:lnTo>
                    <a:pt x="1121" y="1242"/>
                  </a:lnTo>
                  <a:lnTo>
                    <a:pt x="1341" y="1120"/>
                  </a:lnTo>
                  <a:lnTo>
                    <a:pt x="1608" y="999"/>
                  </a:lnTo>
                  <a:lnTo>
                    <a:pt x="1876" y="877"/>
                  </a:lnTo>
                  <a:lnTo>
                    <a:pt x="2193" y="780"/>
                  </a:lnTo>
                  <a:lnTo>
                    <a:pt x="2534" y="682"/>
                  </a:lnTo>
                  <a:lnTo>
                    <a:pt x="2899" y="609"/>
                  </a:lnTo>
                  <a:lnTo>
                    <a:pt x="3289" y="536"/>
                  </a:lnTo>
                  <a:lnTo>
                    <a:pt x="3703" y="512"/>
                  </a:lnTo>
                  <a:lnTo>
                    <a:pt x="4141" y="487"/>
                  </a:lnTo>
                  <a:lnTo>
                    <a:pt x="4141" y="487"/>
                  </a:lnTo>
                  <a:lnTo>
                    <a:pt x="4726" y="512"/>
                  </a:lnTo>
                  <a:lnTo>
                    <a:pt x="5286" y="560"/>
                  </a:lnTo>
                  <a:lnTo>
                    <a:pt x="5773" y="609"/>
                  </a:lnTo>
                  <a:lnTo>
                    <a:pt x="6236" y="682"/>
                  </a:lnTo>
                  <a:lnTo>
                    <a:pt x="6650" y="780"/>
                  </a:lnTo>
                  <a:lnTo>
                    <a:pt x="7015" y="853"/>
                  </a:lnTo>
                  <a:lnTo>
                    <a:pt x="7575" y="1023"/>
                  </a:lnTo>
                  <a:lnTo>
                    <a:pt x="7575" y="1023"/>
                  </a:lnTo>
                  <a:lnTo>
                    <a:pt x="7746" y="1047"/>
                  </a:lnTo>
                  <a:lnTo>
                    <a:pt x="7746" y="1047"/>
                  </a:lnTo>
                  <a:lnTo>
                    <a:pt x="7916" y="1023"/>
                  </a:lnTo>
                  <a:lnTo>
                    <a:pt x="8062" y="950"/>
                  </a:lnTo>
                  <a:lnTo>
                    <a:pt x="8062" y="950"/>
                  </a:lnTo>
                  <a:lnTo>
                    <a:pt x="8160" y="853"/>
                  </a:lnTo>
                  <a:lnTo>
                    <a:pt x="8233" y="755"/>
                  </a:lnTo>
                  <a:lnTo>
                    <a:pt x="8282" y="633"/>
                  </a:lnTo>
                  <a:lnTo>
                    <a:pt x="8306" y="487"/>
                  </a:lnTo>
                  <a:lnTo>
                    <a:pt x="8306" y="0"/>
                  </a:lnTo>
                </a:path>
              </a:pathLst>
            </a:custGeom>
            <a:noFill/>
            <a:ln w="9525" cap="rnd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5"/>
            <p:cNvSpPr/>
            <p:nvPr/>
          </p:nvSpPr>
          <p:spPr>
            <a:xfrm>
              <a:off x="1934025" y="1001650"/>
              <a:ext cx="207650" cy="331250"/>
            </a:xfrm>
            <a:custGeom>
              <a:avLst/>
              <a:gdLst/>
              <a:ahLst/>
              <a:cxnLst/>
              <a:rect l="l" t="t" r="r" b="b"/>
              <a:pathLst>
                <a:path w="8306" h="13250" fill="none" extrusionOk="0">
                  <a:moveTo>
                    <a:pt x="8306" y="2192"/>
                  </a:moveTo>
                  <a:lnTo>
                    <a:pt x="8306" y="13249"/>
                  </a:lnTo>
                  <a:lnTo>
                    <a:pt x="8306" y="13249"/>
                  </a:lnTo>
                  <a:lnTo>
                    <a:pt x="8062" y="13030"/>
                  </a:lnTo>
                  <a:lnTo>
                    <a:pt x="7770" y="12762"/>
                  </a:lnTo>
                  <a:lnTo>
                    <a:pt x="7405" y="12494"/>
                  </a:lnTo>
                  <a:lnTo>
                    <a:pt x="7186" y="12348"/>
                  </a:lnTo>
                  <a:lnTo>
                    <a:pt x="6966" y="12226"/>
                  </a:lnTo>
                  <a:lnTo>
                    <a:pt x="6699" y="12105"/>
                  </a:lnTo>
                  <a:lnTo>
                    <a:pt x="6431" y="11983"/>
                  </a:lnTo>
                  <a:lnTo>
                    <a:pt x="6114" y="11885"/>
                  </a:lnTo>
                  <a:lnTo>
                    <a:pt x="5773" y="11788"/>
                  </a:lnTo>
                  <a:lnTo>
                    <a:pt x="5408" y="11715"/>
                  </a:lnTo>
                  <a:lnTo>
                    <a:pt x="5018" y="11642"/>
                  </a:lnTo>
                  <a:lnTo>
                    <a:pt x="4604" y="11617"/>
                  </a:lnTo>
                  <a:lnTo>
                    <a:pt x="4166" y="11593"/>
                  </a:lnTo>
                  <a:lnTo>
                    <a:pt x="4166" y="11593"/>
                  </a:lnTo>
                  <a:lnTo>
                    <a:pt x="3581" y="11617"/>
                  </a:lnTo>
                  <a:lnTo>
                    <a:pt x="3021" y="11666"/>
                  </a:lnTo>
                  <a:lnTo>
                    <a:pt x="2534" y="11715"/>
                  </a:lnTo>
                  <a:lnTo>
                    <a:pt x="2071" y="11788"/>
                  </a:lnTo>
                  <a:lnTo>
                    <a:pt x="1657" y="11885"/>
                  </a:lnTo>
                  <a:lnTo>
                    <a:pt x="1292" y="11958"/>
                  </a:lnTo>
                  <a:lnTo>
                    <a:pt x="732" y="12129"/>
                  </a:lnTo>
                  <a:lnTo>
                    <a:pt x="732" y="12129"/>
                  </a:lnTo>
                  <a:lnTo>
                    <a:pt x="561" y="12153"/>
                  </a:lnTo>
                  <a:lnTo>
                    <a:pt x="561" y="12153"/>
                  </a:lnTo>
                  <a:lnTo>
                    <a:pt x="391" y="12129"/>
                  </a:lnTo>
                  <a:lnTo>
                    <a:pt x="245" y="12056"/>
                  </a:lnTo>
                  <a:lnTo>
                    <a:pt x="245" y="12056"/>
                  </a:lnTo>
                  <a:lnTo>
                    <a:pt x="147" y="11958"/>
                  </a:lnTo>
                  <a:lnTo>
                    <a:pt x="74" y="11861"/>
                  </a:lnTo>
                  <a:lnTo>
                    <a:pt x="25" y="11739"/>
                  </a:lnTo>
                  <a:lnTo>
                    <a:pt x="1" y="11593"/>
                  </a:lnTo>
                  <a:lnTo>
                    <a:pt x="1" y="1656"/>
                  </a:lnTo>
                  <a:lnTo>
                    <a:pt x="1" y="1656"/>
                  </a:lnTo>
                  <a:lnTo>
                    <a:pt x="25" y="1534"/>
                  </a:lnTo>
                  <a:lnTo>
                    <a:pt x="50" y="1437"/>
                  </a:lnTo>
                  <a:lnTo>
                    <a:pt x="123" y="1315"/>
                  </a:lnTo>
                  <a:lnTo>
                    <a:pt x="196" y="1242"/>
                  </a:lnTo>
                  <a:lnTo>
                    <a:pt x="196" y="1242"/>
                  </a:lnTo>
                  <a:lnTo>
                    <a:pt x="342" y="1120"/>
                  </a:lnTo>
                  <a:lnTo>
                    <a:pt x="512" y="974"/>
                  </a:lnTo>
                  <a:lnTo>
                    <a:pt x="926" y="755"/>
                  </a:lnTo>
                  <a:lnTo>
                    <a:pt x="1389" y="536"/>
                  </a:lnTo>
                  <a:lnTo>
                    <a:pt x="1901" y="341"/>
                  </a:lnTo>
                  <a:lnTo>
                    <a:pt x="2461" y="195"/>
                  </a:lnTo>
                  <a:lnTo>
                    <a:pt x="3021" y="73"/>
                  </a:lnTo>
                  <a:lnTo>
                    <a:pt x="3581" y="24"/>
                  </a:lnTo>
                  <a:lnTo>
                    <a:pt x="4166" y="0"/>
                  </a:lnTo>
                  <a:lnTo>
                    <a:pt x="4166" y="0"/>
                  </a:lnTo>
                  <a:lnTo>
                    <a:pt x="4531" y="0"/>
                  </a:lnTo>
                  <a:lnTo>
                    <a:pt x="4872" y="49"/>
                  </a:lnTo>
                  <a:lnTo>
                    <a:pt x="5213" y="98"/>
                  </a:lnTo>
                  <a:lnTo>
                    <a:pt x="5530" y="171"/>
                  </a:lnTo>
                  <a:lnTo>
                    <a:pt x="5822" y="268"/>
                  </a:lnTo>
                  <a:lnTo>
                    <a:pt x="6114" y="365"/>
                  </a:lnTo>
                  <a:lnTo>
                    <a:pt x="6358" y="487"/>
                  </a:lnTo>
                  <a:lnTo>
                    <a:pt x="6626" y="609"/>
                  </a:lnTo>
                  <a:lnTo>
                    <a:pt x="7064" y="901"/>
                  </a:lnTo>
                  <a:lnTo>
                    <a:pt x="7429" y="1169"/>
                  </a:lnTo>
                  <a:lnTo>
                    <a:pt x="7746" y="1437"/>
                  </a:lnTo>
                  <a:lnTo>
                    <a:pt x="8014" y="1681"/>
                  </a:lnTo>
                  <a:lnTo>
                    <a:pt x="8014" y="1681"/>
                  </a:lnTo>
                  <a:lnTo>
                    <a:pt x="8136" y="1802"/>
                  </a:lnTo>
                  <a:lnTo>
                    <a:pt x="8136" y="1802"/>
                  </a:lnTo>
                  <a:lnTo>
                    <a:pt x="8209" y="1875"/>
                  </a:lnTo>
                  <a:lnTo>
                    <a:pt x="8257" y="1973"/>
                  </a:lnTo>
                  <a:lnTo>
                    <a:pt x="8306" y="2095"/>
                  </a:lnTo>
                  <a:lnTo>
                    <a:pt x="8306" y="2192"/>
                  </a:lnTo>
                  <a:lnTo>
                    <a:pt x="8306" y="2192"/>
                  </a:lnTo>
                  <a:close/>
                </a:path>
              </a:pathLst>
            </a:custGeom>
            <a:noFill/>
            <a:ln w="9525" cap="rnd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5"/>
            <p:cNvSpPr/>
            <p:nvPr/>
          </p:nvSpPr>
          <p:spPr>
            <a:xfrm>
              <a:off x="2141650" y="1001650"/>
              <a:ext cx="207675" cy="331250"/>
            </a:xfrm>
            <a:custGeom>
              <a:avLst/>
              <a:gdLst/>
              <a:ahLst/>
              <a:cxnLst/>
              <a:rect l="l" t="t" r="r" b="b"/>
              <a:pathLst>
                <a:path w="8307" h="13250" fill="none" extrusionOk="0">
                  <a:moveTo>
                    <a:pt x="1" y="2192"/>
                  </a:moveTo>
                  <a:lnTo>
                    <a:pt x="1" y="13249"/>
                  </a:lnTo>
                  <a:lnTo>
                    <a:pt x="1" y="13249"/>
                  </a:lnTo>
                  <a:lnTo>
                    <a:pt x="245" y="13030"/>
                  </a:lnTo>
                  <a:lnTo>
                    <a:pt x="537" y="12762"/>
                  </a:lnTo>
                  <a:lnTo>
                    <a:pt x="902" y="12494"/>
                  </a:lnTo>
                  <a:lnTo>
                    <a:pt x="1121" y="12348"/>
                  </a:lnTo>
                  <a:lnTo>
                    <a:pt x="1341" y="12226"/>
                  </a:lnTo>
                  <a:lnTo>
                    <a:pt x="1608" y="12105"/>
                  </a:lnTo>
                  <a:lnTo>
                    <a:pt x="1876" y="11983"/>
                  </a:lnTo>
                  <a:lnTo>
                    <a:pt x="2193" y="11885"/>
                  </a:lnTo>
                  <a:lnTo>
                    <a:pt x="2534" y="11788"/>
                  </a:lnTo>
                  <a:lnTo>
                    <a:pt x="2899" y="11715"/>
                  </a:lnTo>
                  <a:lnTo>
                    <a:pt x="3289" y="11642"/>
                  </a:lnTo>
                  <a:lnTo>
                    <a:pt x="3703" y="11617"/>
                  </a:lnTo>
                  <a:lnTo>
                    <a:pt x="4141" y="11593"/>
                  </a:lnTo>
                  <a:lnTo>
                    <a:pt x="4141" y="11593"/>
                  </a:lnTo>
                  <a:lnTo>
                    <a:pt x="4726" y="11617"/>
                  </a:lnTo>
                  <a:lnTo>
                    <a:pt x="5286" y="11666"/>
                  </a:lnTo>
                  <a:lnTo>
                    <a:pt x="5773" y="11715"/>
                  </a:lnTo>
                  <a:lnTo>
                    <a:pt x="6236" y="11788"/>
                  </a:lnTo>
                  <a:lnTo>
                    <a:pt x="6650" y="11885"/>
                  </a:lnTo>
                  <a:lnTo>
                    <a:pt x="7015" y="11958"/>
                  </a:lnTo>
                  <a:lnTo>
                    <a:pt x="7575" y="12129"/>
                  </a:lnTo>
                  <a:lnTo>
                    <a:pt x="7575" y="12129"/>
                  </a:lnTo>
                  <a:lnTo>
                    <a:pt x="7746" y="12153"/>
                  </a:lnTo>
                  <a:lnTo>
                    <a:pt x="7746" y="12153"/>
                  </a:lnTo>
                  <a:lnTo>
                    <a:pt x="7916" y="12129"/>
                  </a:lnTo>
                  <a:lnTo>
                    <a:pt x="8062" y="12056"/>
                  </a:lnTo>
                  <a:lnTo>
                    <a:pt x="8062" y="12056"/>
                  </a:lnTo>
                  <a:lnTo>
                    <a:pt x="8160" y="11958"/>
                  </a:lnTo>
                  <a:lnTo>
                    <a:pt x="8233" y="11861"/>
                  </a:lnTo>
                  <a:lnTo>
                    <a:pt x="8282" y="11739"/>
                  </a:lnTo>
                  <a:lnTo>
                    <a:pt x="8306" y="11593"/>
                  </a:lnTo>
                  <a:lnTo>
                    <a:pt x="8306" y="1656"/>
                  </a:lnTo>
                  <a:lnTo>
                    <a:pt x="8306" y="1656"/>
                  </a:lnTo>
                  <a:lnTo>
                    <a:pt x="8282" y="1534"/>
                  </a:lnTo>
                  <a:lnTo>
                    <a:pt x="8257" y="1437"/>
                  </a:lnTo>
                  <a:lnTo>
                    <a:pt x="8184" y="1315"/>
                  </a:lnTo>
                  <a:lnTo>
                    <a:pt x="8111" y="1242"/>
                  </a:lnTo>
                  <a:lnTo>
                    <a:pt x="8111" y="1242"/>
                  </a:lnTo>
                  <a:lnTo>
                    <a:pt x="7965" y="1120"/>
                  </a:lnTo>
                  <a:lnTo>
                    <a:pt x="7795" y="974"/>
                  </a:lnTo>
                  <a:lnTo>
                    <a:pt x="7381" y="755"/>
                  </a:lnTo>
                  <a:lnTo>
                    <a:pt x="6918" y="536"/>
                  </a:lnTo>
                  <a:lnTo>
                    <a:pt x="6406" y="341"/>
                  </a:lnTo>
                  <a:lnTo>
                    <a:pt x="5846" y="195"/>
                  </a:lnTo>
                  <a:lnTo>
                    <a:pt x="5286" y="73"/>
                  </a:lnTo>
                  <a:lnTo>
                    <a:pt x="4726" y="24"/>
                  </a:lnTo>
                  <a:lnTo>
                    <a:pt x="4141" y="0"/>
                  </a:lnTo>
                  <a:lnTo>
                    <a:pt x="4141" y="0"/>
                  </a:lnTo>
                  <a:lnTo>
                    <a:pt x="3776" y="0"/>
                  </a:lnTo>
                  <a:lnTo>
                    <a:pt x="3435" y="49"/>
                  </a:lnTo>
                  <a:lnTo>
                    <a:pt x="3094" y="98"/>
                  </a:lnTo>
                  <a:lnTo>
                    <a:pt x="2777" y="171"/>
                  </a:lnTo>
                  <a:lnTo>
                    <a:pt x="2485" y="268"/>
                  </a:lnTo>
                  <a:lnTo>
                    <a:pt x="2193" y="365"/>
                  </a:lnTo>
                  <a:lnTo>
                    <a:pt x="1949" y="487"/>
                  </a:lnTo>
                  <a:lnTo>
                    <a:pt x="1681" y="609"/>
                  </a:lnTo>
                  <a:lnTo>
                    <a:pt x="1243" y="901"/>
                  </a:lnTo>
                  <a:lnTo>
                    <a:pt x="878" y="1169"/>
                  </a:lnTo>
                  <a:lnTo>
                    <a:pt x="561" y="1437"/>
                  </a:lnTo>
                  <a:lnTo>
                    <a:pt x="293" y="1681"/>
                  </a:lnTo>
                  <a:lnTo>
                    <a:pt x="293" y="1681"/>
                  </a:lnTo>
                  <a:lnTo>
                    <a:pt x="171" y="1802"/>
                  </a:lnTo>
                  <a:lnTo>
                    <a:pt x="171" y="1802"/>
                  </a:lnTo>
                  <a:lnTo>
                    <a:pt x="98" y="1875"/>
                  </a:lnTo>
                  <a:lnTo>
                    <a:pt x="50" y="1973"/>
                  </a:lnTo>
                  <a:lnTo>
                    <a:pt x="1" y="2095"/>
                  </a:lnTo>
                  <a:lnTo>
                    <a:pt x="1" y="2192"/>
                  </a:lnTo>
                  <a:lnTo>
                    <a:pt x="1" y="2192"/>
                  </a:lnTo>
                  <a:close/>
                </a:path>
              </a:pathLst>
            </a:custGeom>
            <a:noFill/>
            <a:ln w="9525" cap="rnd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1C61719-544F-49B6-8E00-B2F60F1889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9313"/>
            <a:ext cx="9144000" cy="353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22602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32;p37">
            <a:extLst>
              <a:ext uri="{FF2B5EF4-FFF2-40B4-BE49-F238E27FC236}">
                <a16:creationId xmlns:a16="http://schemas.microsoft.com/office/drawing/2014/main" id="{024AE603-EE6E-463A-8C96-6E1E1862A8A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60</a:t>
            </a:fld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AE8659-9076-40F1-AA4D-F311906071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116"/>
            <a:ext cx="9144000" cy="443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94083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7182"/>
            <a:ext cx="9145613" cy="4056522"/>
          </a:xfrm>
          <a:prstGeom prst="rect">
            <a:avLst/>
          </a:prstGeom>
        </p:spPr>
      </p:pic>
      <p:sp>
        <p:nvSpPr>
          <p:cNvPr id="4" name="Google Shape;432;p37">
            <a:extLst>
              <a:ext uri="{FF2B5EF4-FFF2-40B4-BE49-F238E27FC236}">
                <a16:creationId xmlns:a16="http://schemas.microsoft.com/office/drawing/2014/main" id="{C789531F-E19E-490A-B9AD-C821CC1B498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61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1647996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77" y="863857"/>
            <a:ext cx="8979612" cy="3390902"/>
          </a:xfrm>
          <a:prstGeom prst="rect">
            <a:avLst/>
          </a:prstGeom>
        </p:spPr>
      </p:pic>
      <p:sp>
        <p:nvSpPr>
          <p:cNvPr id="3" name="Google Shape;432;p37">
            <a:extLst>
              <a:ext uri="{FF2B5EF4-FFF2-40B4-BE49-F238E27FC236}">
                <a16:creationId xmlns:a16="http://schemas.microsoft.com/office/drawing/2014/main" id="{444DB509-FAF3-419F-9E28-34D3445E70C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62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4812076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3093CA-D112-4CA7-BC1B-4314474C7F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2779"/>
            <a:ext cx="9144000" cy="4284286"/>
          </a:xfrm>
          <a:prstGeom prst="rect">
            <a:avLst/>
          </a:prstGeom>
        </p:spPr>
      </p:pic>
      <p:sp>
        <p:nvSpPr>
          <p:cNvPr id="4" name="Google Shape;432;p37">
            <a:extLst>
              <a:ext uri="{FF2B5EF4-FFF2-40B4-BE49-F238E27FC236}">
                <a16:creationId xmlns:a16="http://schemas.microsoft.com/office/drawing/2014/main" id="{DC80130C-E564-4202-A01D-86A550E02CE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63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6595795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22073"/>
          <a:stretch/>
        </p:blipFill>
        <p:spPr>
          <a:xfrm>
            <a:off x="767210" y="1"/>
            <a:ext cx="7500938" cy="5160476"/>
          </a:xfrm>
          <a:prstGeom prst="rect">
            <a:avLst/>
          </a:prstGeom>
        </p:spPr>
      </p:pic>
      <p:sp>
        <p:nvSpPr>
          <p:cNvPr id="3" name="Google Shape;432;p37">
            <a:extLst>
              <a:ext uri="{FF2B5EF4-FFF2-40B4-BE49-F238E27FC236}">
                <a16:creationId xmlns:a16="http://schemas.microsoft.com/office/drawing/2014/main" id="{AAD0D12C-6935-473C-9C6B-10FE6396F18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64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4054092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22279"/>
          <a:stretch/>
        </p:blipFill>
        <p:spPr>
          <a:xfrm>
            <a:off x="173253" y="1"/>
            <a:ext cx="8865394" cy="514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40484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716108"/>
            <a:ext cx="9151114" cy="3588815"/>
          </a:xfrm>
          <a:prstGeom prst="rect">
            <a:avLst/>
          </a:prstGeom>
        </p:spPr>
      </p:pic>
      <p:sp>
        <p:nvSpPr>
          <p:cNvPr id="3" name="Google Shape;432;p37">
            <a:extLst>
              <a:ext uri="{FF2B5EF4-FFF2-40B4-BE49-F238E27FC236}">
                <a16:creationId xmlns:a16="http://schemas.microsoft.com/office/drawing/2014/main" id="{C8789CE9-6C85-4EC1-ADF7-88074070848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66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2154223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12155"/>
          <a:stretch/>
        </p:blipFill>
        <p:spPr>
          <a:xfrm>
            <a:off x="732942" y="0"/>
            <a:ext cx="7650956" cy="51333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9F6C983-490F-41F0-87E1-8239D859C3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465" y="0"/>
            <a:ext cx="6987069" cy="5143500"/>
          </a:xfrm>
          <a:prstGeom prst="rect">
            <a:avLst/>
          </a:prstGeom>
        </p:spPr>
      </p:pic>
      <p:sp>
        <p:nvSpPr>
          <p:cNvPr id="4" name="Google Shape;432;p37">
            <a:extLst>
              <a:ext uri="{FF2B5EF4-FFF2-40B4-BE49-F238E27FC236}">
                <a16:creationId xmlns:a16="http://schemas.microsoft.com/office/drawing/2014/main" id="{6090F00D-7821-4256-A308-0E60C948A1D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67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8695344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5"/>
          <p:cNvSpPr txBox="1">
            <a:spLocks noGrp="1"/>
          </p:cNvSpPr>
          <p:nvPr>
            <p:ph type="title"/>
          </p:nvPr>
        </p:nvSpPr>
        <p:spPr>
          <a:xfrm>
            <a:off x="532787" y="1195078"/>
            <a:ext cx="4270918" cy="132139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dirty="0"/>
              <a:t>Literatür keşif araçları</a:t>
            </a:r>
            <a:endParaRPr dirty="0"/>
          </a:p>
        </p:txBody>
      </p:sp>
      <p:sp>
        <p:nvSpPr>
          <p:cNvPr id="270" name="Google Shape;270;p25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68</a:t>
            </a:fld>
            <a:endParaRPr/>
          </a:p>
        </p:txBody>
      </p:sp>
      <p:grpSp>
        <p:nvGrpSpPr>
          <p:cNvPr id="271" name="Google Shape;271;p25"/>
          <p:cNvGrpSpPr/>
          <p:nvPr/>
        </p:nvGrpSpPr>
        <p:grpSpPr>
          <a:xfrm>
            <a:off x="4361713" y="1054632"/>
            <a:ext cx="3339000" cy="3339000"/>
            <a:chOff x="2902488" y="902232"/>
            <a:chExt cx="3339000" cy="3339000"/>
          </a:xfrm>
        </p:grpSpPr>
        <p:sp>
          <p:nvSpPr>
            <p:cNvPr id="272" name="Google Shape;272;p25"/>
            <p:cNvSpPr/>
            <p:nvPr/>
          </p:nvSpPr>
          <p:spPr>
            <a:xfrm rot="-5400000">
              <a:off x="2902488" y="902232"/>
              <a:ext cx="3339000" cy="3339000"/>
            </a:xfrm>
            <a:prstGeom prst="ellipse">
              <a:avLst/>
            </a:prstGeom>
            <a:noFill/>
            <a:ln w="19050" cap="flat" cmpd="sng">
              <a:solidFill>
                <a:srgbClr val="E8E8E8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  <p:sp>
          <p:nvSpPr>
            <p:cNvPr id="273" name="Google Shape;273;p25"/>
            <p:cNvSpPr/>
            <p:nvPr/>
          </p:nvSpPr>
          <p:spPr>
            <a:xfrm>
              <a:off x="3123738" y="1123632"/>
              <a:ext cx="2896500" cy="2896200"/>
            </a:xfrm>
            <a:prstGeom prst="pie">
              <a:avLst>
                <a:gd name="adj1" fmla="val 1811602"/>
                <a:gd name="adj2" fmla="val 16214886"/>
              </a:avLst>
            </a:prstGeom>
            <a:solidFill>
              <a:srgbClr val="000000">
                <a:alpha val="65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</p:grpSp>
      <p:grpSp>
        <p:nvGrpSpPr>
          <p:cNvPr id="274" name="Google Shape;274;p25"/>
          <p:cNvGrpSpPr/>
          <p:nvPr/>
        </p:nvGrpSpPr>
        <p:grpSpPr>
          <a:xfrm>
            <a:off x="4803959" y="1552751"/>
            <a:ext cx="2454508" cy="2306977"/>
            <a:chOff x="3664038" y="1663782"/>
            <a:chExt cx="1815900" cy="1815900"/>
          </a:xfrm>
        </p:grpSpPr>
        <p:sp>
          <p:nvSpPr>
            <p:cNvPr id="275" name="Google Shape;275;p25"/>
            <p:cNvSpPr/>
            <p:nvPr/>
          </p:nvSpPr>
          <p:spPr>
            <a:xfrm>
              <a:off x="3664038" y="1663782"/>
              <a:ext cx="1815900" cy="18159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76" name="Google Shape;276;p25"/>
            <p:cNvSpPr txBox="1"/>
            <p:nvPr/>
          </p:nvSpPr>
          <p:spPr>
            <a:xfrm>
              <a:off x="3768149" y="1992928"/>
              <a:ext cx="1594454" cy="11576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500" b="1" dirty="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En ilgili kaynaklara erişim</a:t>
              </a:r>
              <a:endParaRPr sz="2500" b="1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147344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69</a:t>
            </a:fld>
            <a:endParaRPr lang="en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300" y="784172"/>
            <a:ext cx="8334375" cy="373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4273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5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grpSp>
        <p:nvGrpSpPr>
          <p:cNvPr id="158" name="Google Shape;158;p15"/>
          <p:cNvGrpSpPr/>
          <p:nvPr/>
        </p:nvGrpSpPr>
        <p:grpSpPr>
          <a:xfrm>
            <a:off x="7227977" y="2052723"/>
            <a:ext cx="1212302" cy="1038068"/>
            <a:chOff x="1934025" y="1001650"/>
            <a:chExt cx="415300" cy="355600"/>
          </a:xfrm>
        </p:grpSpPr>
        <p:sp>
          <p:nvSpPr>
            <p:cNvPr id="159" name="Google Shape;159;p15"/>
            <p:cNvSpPr/>
            <p:nvPr/>
          </p:nvSpPr>
          <p:spPr>
            <a:xfrm>
              <a:off x="1934025" y="1303650"/>
              <a:ext cx="207650" cy="53600"/>
            </a:xfrm>
            <a:custGeom>
              <a:avLst/>
              <a:gdLst/>
              <a:ahLst/>
              <a:cxnLst/>
              <a:rect l="l" t="t" r="r" b="b"/>
              <a:pathLst>
                <a:path w="8306" h="2144" fill="none" extrusionOk="0">
                  <a:moveTo>
                    <a:pt x="1" y="0"/>
                  </a:moveTo>
                  <a:lnTo>
                    <a:pt x="1" y="487"/>
                  </a:lnTo>
                  <a:lnTo>
                    <a:pt x="1" y="487"/>
                  </a:lnTo>
                  <a:lnTo>
                    <a:pt x="25" y="633"/>
                  </a:lnTo>
                  <a:lnTo>
                    <a:pt x="74" y="755"/>
                  </a:lnTo>
                  <a:lnTo>
                    <a:pt x="147" y="853"/>
                  </a:lnTo>
                  <a:lnTo>
                    <a:pt x="245" y="950"/>
                  </a:lnTo>
                  <a:lnTo>
                    <a:pt x="245" y="950"/>
                  </a:lnTo>
                  <a:lnTo>
                    <a:pt x="391" y="1023"/>
                  </a:lnTo>
                  <a:lnTo>
                    <a:pt x="561" y="1047"/>
                  </a:lnTo>
                  <a:lnTo>
                    <a:pt x="561" y="1047"/>
                  </a:lnTo>
                  <a:lnTo>
                    <a:pt x="732" y="1023"/>
                  </a:lnTo>
                  <a:lnTo>
                    <a:pt x="732" y="1023"/>
                  </a:lnTo>
                  <a:lnTo>
                    <a:pt x="1292" y="853"/>
                  </a:lnTo>
                  <a:lnTo>
                    <a:pt x="1657" y="780"/>
                  </a:lnTo>
                  <a:lnTo>
                    <a:pt x="2071" y="682"/>
                  </a:lnTo>
                  <a:lnTo>
                    <a:pt x="2534" y="609"/>
                  </a:lnTo>
                  <a:lnTo>
                    <a:pt x="3021" y="560"/>
                  </a:lnTo>
                  <a:lnTo>
                    <a:pt x="3581" y="512"/>
                  </a:lnTo>
                  <a:lnTo>
                    <a:pt x="4166" y="487"/>
                  </a:lnTo>
                  <a:lnTo>
                    <a:pt x="4166" y="487"/>
                  </a:lnTo>
                  <a:lnTo>
                    <a:pt x="4604" y="512"/>
                  </a:lnTo>
                  <a:lnTo>
                    <a:pt x="5018" y="536"/>
                  </a:lnTo>
                  <a:lnTo>
                    <a:pt x="5408" y="609"/>
                  </a:lnTo>
                  <a:lnTo>
                    <a:pt x="5773" y="682"/>
                  </a:lnTo>
                  <a:lnTo>
                    <a:pt x="6114" y="780"/>
                  </a:lnTo>
                  <a:lnTo>
                    <a:pt x="6431" y="877"/>
                  </a:lnTo>
                  <a:lnTo>
                    <a:pt x="6699" y="999"/>
                  </a:lnTo>
                  <a:lnTo>
                    <a:pt x="6966" y="1120"/>
                  </a:lnTo>
                  <a:lnTo>
                    <a:pt x="7186" y="1242"/>
                  </a:lnTo>
                  <a:lnTo>
                    <a:pt x="7405" y="1388"/>
                  </a:lnTo>
                  <a:lnTo>
                    <a:pt x="7770" y="1656"/>
                  </a:lnTo>
                  <a:lnTo>
                    <a:pt x="8062" y="1924"/>
                  </a:lnTo>
                  <a:lnTo>
                    <a:pt x="8306" y="2143"/>
                  </a:lnTo>
                </a:path>
              </a:pathLst>
            </a:custGeom>
            <a:noFill/>
            <a:ln w="9525" cap="rnd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5"/>
            <p:cNvSpPr/>
            <p:nvPr/>
          </p:nvSpPr>
          <p:spPr>
            <a:xfrm>
              <a:off x="2141650" y="1303650"/>
              <a:ext cx="207675" cy="53600"/>
            </a:xfrm>
            <a:custGeom>
              <a:avLst/>
              <a:gdLst/>
              <a:ahLst/>
              <a:cxnLst/>
              <a:rect l="l" t="t" r="r" b="b"/>
              <a:pathLst>
                <a:path w="8307" h="2144" fill="none" extrusionOk="0">
                  <a:moveTo>
                    <a:pt x="1" y="2143"/>
                  </a:moveTo>
                  <a:lnTo>
                    <a:pt x="1" y="2143"/>
                  </a:lnTo>
                  <a:lnTo>
                    <a:pt x="245" y="1924"/>
                  </a:lnTo>
                  <a:lnTo>
                    <a:pt x="537" y="1656"/>
                  </a:lnTo>
                  <a:lnTo>
                    <a:pt x="902" y="1388"/>
                  </a:lnTo>
                  <a:lnTo>
                    <a:pt x="1121" y="1242"/>
                  </a:lnTo>
                  <a:lnTo>
                    <a:pt x="1341" y="1120"/>
                  </a:lnTo>
                  <a:lnTo>
                    <a:pt x="1608" y="999"/>
                  </a:lnTo>
                  <a:lnTo>
                    <a:pt x="1876" y="877"/>
                  </a:lnTo>
                  <a:lnTo>
                    <a:pt x="2193" y="780"/>
                  </a:lnTo>
                  <a:lnTo>
                    <a:pt x="2534" y="682"/>
                  </a:lnTo>
                  <a:lnTo>
                    <a:pt x="2899" y="609"/>
                  </a:lnTo>
                  <a:lnTo>
                    <a:pt x="3289" y="536"/>
                  </a:lnTo>
                  <a:lnTo>
                    <a:pt x="3703" y="512"/>
                  </a:lnTo>
                  <a:lnTo>
                    <a:pt x="4141" y="487"/>
                  </a:lnTo>
                  <a:lnTo>
                    <a:pt x="4141" y="487"/>
                  </a:lnTo>
                  <a:lnTo>
                    <a:pt x="4726" y="512"/>
                  </a:lnTo>
                  <a:lnTo>
                    <a:pt x="5286" y="560"/>
                  </a:lnTo>
                  <a:lnTo>
                    <a:pt x="5773" y="609"/>
                  </a:lnTo>
                  <a:lnTo>
                    <a:pt x="6236" y="682"/>
                  </a:lnTo>
                  <a:lnTo>
                    <a:pt x="6650" y="780"/>
                  </a:lnTo>
                  <a:lnTo>
                    <a:pt x="7015" y="853"/>
                  </a:lnTo>
                  <a:lnTo>
                    <a:pt x="7575" y="1023"/>
                  </a:lnTo>
                  <a:lnTo>
                    <a:pt x="7575" y="1023"/>
                  </a:lnTo>
                  <a:lnTo>
                    <a:pt x="7746" y="1047"/>
                  </a:lnTo>
                  <a:lnTo>
                    <a:pt x="7746" y="1047"/>
                  </a:lnTo>
                  <a:lnTo>
                    <a:pt x="7916" y="1023"/>
                  </a:lnTo>
                  <a:lnTo>
                    <a:pt x="8062" y="950"/>
                  </a:lnTo>
                  <a:lnTo>
                    <a:pt x="8062" y="950"/>
                  </a:lnTo>
                  <a:lnTo>
                    <a:pt x="8160" y="853"/>
                  </a:lnTo>
                  <a:lnTo>
                    <a:pt x="8233" y="755"/>
                  </a:lnTo>
                  <a:lnTo>
                    <a:pt x="8282" y="633"/>
                  </a:lnTo>
                  <a:lnTo>
                    <a:pt x="8306" y="487"/>
                  </a:lnTo>
                  <a:lnTo>
                    <a:pt x="8306" y="0"/>
                  </a:lnTo>
                </a:path>
              </a:pathLst>
            </a:custGeom>
            <a:noFill/>
            <a:ln w="9525" cap="rnd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5"/>
            <p:cNvSpPr/>
            <p:nvPr/>
          </p:nvSpPr>
          <p:spPr>
            <a:xfrm>
              <a:off x="1934025" y="1001650"/>
              <a:ext cx="207650" cy="331250"/>
            </a:xfrm>
            <a:custGeom>
              <a:avLst/>
              <a:gdLst/>
              <a:ahLst/>
              <a:cxnLst/>
              <a:rect l="l" t="t" r="r" b="b"/>
              <a:pathLst>
                <a:path w="8306" h="13250" fill="none" extrusionOk="0">
                  <a:moveTo>
                    <a:pt x="8306" y="2192"/>
                  </a:moveTo>
                  <a:lnTo>
                    <a:pt x="8306" y="13249"/>
                  </a:lnTo>
                  <a:lnTo>
                    <a:pt x="8306" y="13249"/>
                  </a:lnTo>
                  <a:lnTo>
                    <a:pt x="8062" y="13030"/>
                  </a:lnTo>
                  <a:lnTo>
                    <a:pt x="7770" y="12762"/>
                  </a:lnTo>
                  <a:lnTo>
                    <a:pt x="7405" y="12494"/>
                  </a:lnTo>
                  <a:lnTo>
                    <a:pt x="7186" y="12348"/>
                  </a:lnTo>
                  <a:lnTo>
                    <a:pt x="6966" y="12226"/>
                  </a:lnTo>
                  <a:lnTo>
                    <a:pt x="6699" y="12105"/>
                  </a:lnTo>
                  <a:lnTo>
                    <a:pt x="6431" y="11983"/>
                  </a:lnTo>
                  <a:lnTo>
                    <a:pt x="6114" y="11885"/>
                  </a:lnTo>
                  <a:lnTo>
                    <a:pt x="5773" y="11788"/>
                  </a:lnTo>
                  <a:lnTo>
                    <a:pt x="5408" y="11715"/>
                  </a:lnTo>
                  <a:lnTo>
                    <a:pt x="5018" y="11642"/>
                  </a:lnTo>
                  <a:lnTo>
                    <a:pt x="4604" y="11617"/>
                  </a:lnTo>
                  <a:lnTo>
                    <a:pt x="4166" y="11593"/>
                  </a:lnTo>
                  <a:lnTo>
                    <a:pt x="4166" y="11593"/>
                  </a:lnTo>
                  <a:lnTo>
                    <a:pt x="3581" y="11617"/>
                  </a:lnTo>
                  <a:lnTo>
                    <a:pt x="3021" y="11666"/>
                  </a:lnTo>
                  <a:lnTo>
                    <a:pt x="2534" y="11715"/>
                  </a:lnTo>
                  <a:lnTo>
                    <a:pt x="2071" y="11788"/>
                  </a:lnTo>
                  <a:lnTo>
                    <a:pt x="1657" y="11885"/>
                  </a:lnTo>
                  <a:lnTo>
                    <a:pt x="1292" y="11958"/>
                  </a:lnTo>
                  <a:lnTo>
                    <a:pt x="732" y="12129"/>
                  </a:lnTo>
                  <a:lnTo>
                    <a:pt x="732" y="12129"/>
                  </a:lnTo>
                  <a:lnTo>
                    <a:pt x="561" y="12153"/>
                  </a:lnTo>
                  <a:lnTo>
                    <a:pt x="561" y="12153"/>
                  </a:lnTo>
                  <a:lnTo>
                    <a:pt x="391" y="12129"/>
                  </a:lnTo>
                  <a:lnTo>
                    <a:pt x="245" y="12056"/>
                  </a:lnTo>
                  <a:lnTo>
                    <a:pt x="245" y="12056"/>
                  </a:lnTo>
                  <a:lnTo>
                    <a:pt x="147" y="11958"/>
                  </a:lnTo>
                  <a:lnTo>
                    <a:pt x="74" y="11861"/>
                  </a:lnTo>
                  <a:lnTo>
                    <a:pt x="25" y="11739"/>
                  </a:lnTo>
                  <a:lnTo>
                    <a:pt x="1" y="11593"/>
                  </a:lnTo>
                  <a:lnTo>
                    <a:pt x="1" y="1656"/>
                  </a:lnTo>
                  <a:lnTo>
                    <a:pt x="1" y="1656"/>
                  </a:lnTo>
                  <a:lnTo>
                    <a:pt x="25" y="1534"/>
                  </a:lnTo>
                  <a:lnTo>
                    <a:pt x="50" y="1437"/>
                  </a:lnTo>
                  <a:lnTo>
                    <a:pt x="123" y="1315"/>
                  </a:lnTo>
                  <a:lnTo>
                    <a:pt x="196" y="1242"/>
                  </a:lnTo>
                  <a:lnTo>
                    <a:pt x="196" y="1242"/>
                  </a:lnTo>
                  <a:lnTo>
                    <a:pt x="342" y="1120"/>
                  </a:lnTo>
                  <a:lnTo>
                    <a:pt x="512" y="974"/>
                  </a:lnTo>
                  <a:lnTo>
                    <a:pt x="926" y="755"/>
                  </a:lnTo>
                  <a:lnTo>
                    <a:pt x="1389" y="536"/>
                  </a:lnTo>
                  <a:lnTo>
                    <a:pt x="1901" y="341"/>
                  </a:lnTo>
                  <a:lnTo>
                    <a:pt x="2461" y="195"/>
                  </a:lnTo>
                  <a:lnTo>
                    <a:pt x="3021" y="73"/>
                  </a:lnTo>
                  <a:lnTo>
                    <a:pt x="3581" y="24"/>
                  </a:lnTo>
                  <a:lnTo>
                    <a:pt x="4166" y="0"/>
                  </a:lnTo>
                  <a:lnTo>
                    <a:pt x="4166" y="0"/>
                  </a:lnTo>
                  <a:lnTo>
                    <a:pt x="4531" y="0"/>
                  </a:lnTo>
                  <a:lnTo>
                    <a:pt x="4872" y="49"/>
                  </a:lnTo>
                  <a:lnTo>
                    <a:pt x="5213" y="98"/>
                  </a:lnTo>
                  <a:lnTo>
                    <a:pt x="5530" y="171"/>
                  </a:lnTo>
                  <a:lnTo>
                    <a:pt x="5822" y="268"/>
                  </a:lnTo>
                  <a:lnTo>
                    <a:pt x="6114" y="365"/>
                  </a:lnTo>
                  <a:lnTo>
                    <a:pt x="6358" y="487"/>
                  </a:lnTo>
                  <a:lnTo>
                    <a:pt x="6626" y="609"/>
                  </a:lnTo>
                  <a:lnTo>
                    <a:pt x="7064" y="901"/>
                  </a:lnTo>
                  <a:lnTo>
                    <a:pt x="7429" y="1169"/>
                  </a:lnTo>
                  <a:lnTo>
                    <a:pt x="7746" y="1437"/>
                  </a:lnTo>
                  <a:lnTo>
                    <a:pt x="8014" y="1681"/>
                  </a:lnTo>
                  <a:lnTo>
                    <a:pt x="8014" y="1681"/>
                  </a:lnTo>
                  <a:lnTo>
                    <a:pt x="8136" y="1802"/>
                  </a:lnTo>
                  <a:lnTo>
                    <a:pt x="8136" y="1802"/>
                  </a:lnTo>
                  <a:lnTo>
                    <a:pt x="8209" y="1875"/>
                  </a:lnTo>
                  <a:lnTo>
                    <a:pt x="8257" y="1973"/>
                  </a:lnTo>
                  <a:lnTo>
                    <a:pt x="8306" y="2095"/>
                  </a:lnTo>
                  <a:lnTo>
                    <a:pt x="8306" y="2192"/>
                  </a:lnTo>
                  <a:lnTo>
                    <a:pt x="8306" y="2192"/>
                  </a:lnTo>
                  <a:close/>
                </a:path>
              </a:pathLst>
            </a:custGeom>
            <a:noFill/>
            <a:ln w="9525" cap="rnd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5"/>
            <p:cNvSpPr/>
            <p:nvPr/>
          </p:nvSpPr>
          <p:spPr>
            <a:xfrm>
              <a:off x="2141650" y="1001650"/>
              <a:ext cx="207675" cy="331250"/>
            </a:xfrm>
            <a:custGeom>
              <a:avLst/>
              <a:gdLst/>
              <a:ahLst/>
              <a:cxnLst/>
              <a:rect l="l" t="t" r="r" b="b"/>
              <a:pathLst>
                <a:path w="8307" h="13250" fill="none" extrusionOk="0">
                  <a:moveTo>
                    <a:pt x="1" y="2192"/>
                  </a:moveTo>
                  <a:lnTo>
                    <a:pt x="1" y="13249"/>
                  </a:lnTo>
                  <a:lnTo>
                    <a:pt x="1" y="13249"/>
                  </a:lnTo>
                  <a:lnTo>
                    <a:pt x="245" y="13030"/>
                  </a:lnTo>
                  <a:lnTo>
                    <a:pt x="537" y="12762"/>
                  </a:lnTo>
                  <a:lnTo>
                    <a:pt x="902" y="12494"/>
                  </a:lnTo>
                  <a:lnTo>
                    <a:pt x="1121" y="12348"/>
                  </a:lnTo>
                  <a:lnTo>
                    <a:pt x="1341" y="12226"/>
                  </a:lnTo>
                  <a:lnTo>
                    <a:pt x="1608" y="12105"/>
                  </a:lnTo>
                  <a:lnTo>
                    <a:pt x="1876" y="11983"/>
                  </a:lnTo>
                  <a:lnTo>
                    <a:pt x="2193" y="11885"/>
                  </a:lnTo>
                  <a:lnTo>
                    <a:pt x="2534" y="11788"/>
                  </a:lnTo>
                  <a:lnTo>
                    <a:pt x="2899" y="11715"/>
                  </a:lnTo>
                  <a:lnTo>
                    <a:pt x="3289" y="11642"/>
                  </a:lnTo>
                  <a:lnTo>
                    <a:pt x="3703" y="11617"/>
                  </a:lnTo>
                  <a:lnTo>
                    <a:pt x="4141" y="11593"/>
                  </a:lnTo>
                  <a:lnTo>
                    <a:pt x="4141" y="11593"/>
                  </a:lnTo>
                  <a:lnTo>
                    <a:pt x="4726" y="11617"/>
                  </a:lnTo>
                  <a:lnTo>
                    <a:pt x="5286" y="11666"/>
                  </a:lnTo>
                  <a:lnTo>
                    <a:pt x="5773" y="11715"/>
                  </a:lnTo>
                  <a:lnTo>
                    <a:pt x="6236" y="11788"/>
                  </a:lnTo>
                  <a:lnTo>
                    <a:pt x="6650" y="11885"/>
                  </a:lnTo>
                  <a:lnTo>
                    <a:pt x="7015" y="11958"/>
                  </a:lnTo>
                  <a:lnTo>
                    <a:pt x="7575" y="12129"/>
                  </a:lnTo>
                  <a:lnTo>
                    <a:pt x="7575" y="12129"/>
                  </a:lnTo>
                  <a:lnTo>
                    <a:pt x="7746" y="12153"/>
                  </a:lnTo>
                  <a:lnTo>
                    <a:pt x="7746" y="12153"/>
                  </a:lnTo>
                  <a:lnTo>
                    <a:pt x="7916" y="12129"/>
                  </a:lnTo>
                  <a:lnTo>
                    <a:pt x="8062" y="12056"/>
                  </a:lnTo>
                  <a:lnTo>
                    <a:pt x="8062" y="12056"/>
                  </a:lnTo>
                  <a:lnTo>
                    <a:pt x="8160" y="11958"/>
                  </a:lnTo>
                  <a:lnTo>
                    <a:pt x="8233" y="11861"/>
                  </a:lnTo>
                  <a:lnTo>
                    <a:pt x="8282" y="11739"/>
                  </a:lnTo>
                  <a:lnTo>
                    <a:pt x="8306" y="11593"/>
                  </a:lnTo>
                  <a:lnTo>
                    <a:pt x="8306" y="1656"/>
                  </a:lnTo>
                  <a:lnTo>
                    <a:pt x="8306" y="1656"/>
                  </a:lnTo>
                  <a:lnTo>
                    <a:pt x="8282" y="1534"/>
                  </a:lnTo>
                  <a:lnTo>
                    <a:pt x="8257" y="1437"/>
                  </a:lnTo>
                  <a:lnTo>
                    <a:pt x="8184" y="1315"/>
                  </a:lnTo>
                  <a:lnTo>
                    <a:pt x="8111" y="1242"/>
                  </a:lnTo>
                  <a:lnTo>
                    <a:pt x="8111" y="1242"/>
                  </a:lnTo>
                  <a:lnTo>
                    <a:pt x="7965" y="1120"/>
                  </a:lnTo>
                  <a:lnTo>
                    <a:pt x="7795" y="974"/>
                  </a:lnTo>
                  <a:lnTo>
                    <a:pt x="7381" y="755"/>
                  </a:lnTo>
                  <a:lnTo>
                    <a:pt x="6918" y="536"/>
                  </a:lnTo>
                  <a:lnTo>
                    <a:pt x="6406" y="341"/>
                  </a:lnTo>
                  <a:lnTo>
                    <a:pt x="5846" y="195"/>
                  </a:lnTo>
                  <a:lnTo>
                    <a:pt x="5286" y="73"/>
                  </a:lnTo>
                  <a:lnTo>
                    <a:pt x="4726" y="24"/>
                  </a:lnTo>
                  <a:lnTo>
                    <a:pt x="4141" y="0"/>
                  </a:lnTo>
                  <a:lnTo>
                    <a:pt x="4141" y="0"/>
                  </a:lnTo>
                  <a:lnTo>
                    <a:pt x="3776" y="0"/>
                  </a:lnTo>
                  <a:lnTo>
                    <a:pt x="3435" y="49"/>
                  </a:lnTo>
                  <a:lnTo>
                    <a:pt x="3094" y="98"/>
                  </a:lnTo>
                  <a:lnTo>
                    <a:pt x="2777" y="171"/>
                  </a:lnTo>
                  <a:lnTo>
                    <a:pt x="2485" y="268"/>
                  </a:lnTo>
                  <a:lnTo>
                    <a:pt x="2193" y="365"/>
                  </a:lnTo>
                  <a:lnTo>
                    <a:pt x="1949" y="487"/>
                  </a:lnTo>
                  <a:lnTo>
                    <a:pt x="1681" y="609"/>
                  </a:lnTo>
                  <a:lnTo>
                    <a:pt x="1243" y="901"/>
                  </a:lnTo>
                  <a:lnTo>
                    <a:pt x="878" y="1169"/>
                  </a:lnTo>
                  <a:lnTo>
                    <a:pt x="561" y="1437"/>
                  </a:lnTo>
                  <a:lnTo>
                    <a:pt x="293" y="1681"/>
                  </a:lnTo>
                  <a:lnTo>
                    <a:pt x="293" y="1681"/>
                  </a:lnTo>
                  <a:lnTo>
                    <a:pt x="171" y="1802"/>
                  </a:lnTo>
                  <a:lnTo>
                    <a:pt x="171" y="1802"/>
                  </a:lnTo>
                  <a:lnTo>
                    <a:pt x="98" y="1875"/>
                  </a:lnTo>
                  <a:lnTo>
                    <a:pt x="50" y="1973"/>
                  </a:lnTo>
                  <a:lnTo>
                    <a:pt x="1" y="2095"/>
                  </a:lnTo>
                  <a:lnTo>
                    <a:pt x="1" y="2192"/>
                  </a:lnTo>
                  <a:lnTo>
                    <a:pt x="1" y="2192"/>
                  </a:lnTo>
                  <a:close/>
                </a:path>
              </a:pathLst>
            </a:custGeom>
            <a:noFill/>
            <a:ln w="9525" cap="rnd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AD24972-D52F-44ED-A568-8F4092CFA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1742"/>
            <a:ext cx="9144000" cy="498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56964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70</a:t>
            </a:fld>
            <a:endParaRPr lang="e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600"/>
          <a:stretch/>
        </p:blipFill>
        <p:spPr>
          <a:xfrm>
            <a:off x="346772" y="0"/>
            <a:ext cx="8346774" cy="4067757"/>
          </a:xfrm>
          <a:prstGeom prst="rect">
            <a:avLst/>
          </a:prstGeom>
        </p:spPr>
      </p:pic>
      <p:sp>
        <p:nvSpPr>
          <p:cNvPr id="7" name="Text Placeholder 4"/>
          <p:cNvSpPr txBox="1">
            <a:spLocks/>
          </p:cNvSpPr>
          <p:nvPr/>
        </p:nvSpPr>
        <p:spPr>
          <a:xfrm>
            <a:off x="2673571" y="4225224"/>
            <a:ext cx="4244389" cy="46260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tr-TR" dirty="0">
                <a:latin typeface="Poppins Light" panose="020B0604020202020204" charset="-94"/>
                <a:cs typeface="Poppins Light" panose="020B0604020202020204" charset="-94"/>
              </a:rPr>
              <a:t>Belirlenen yayınlarla (</a:t>
            </a:r>
            <a:r>
              <a:rPr lang="tr-TR" dirty="0" err="1">
                <a:latin typeface="Poppins Light" panose="020B0604020202020204" charset="-94"/>
                <a:cs typeface="Poppins Light" panose="020B0604020202020204" charset="-94"/>
              </a:rPr>
              <a:t>seed</a:t>
            </a:r>
            <a:r>
              <a:rPr lang="tr-TR" dirty="0">
                <a:latin typeface="Poppins Light" panose="020B0604020202020204" charset="-94"/>
                <a:cs typeface="Poppins Light" panose="020B0604020202020204" charset="-94"/>
              </a:rPr>
              <a:t> </a:t>
            </a:r>
            <a:r>
              <a:rPr lang="tr-TR" dirty="0" err="1">
                <a:latin typeface="Poppins Light" panose="020B0604020202020204" charset="-94"/>
                <a:cs typeface="Poppins Light" panose="020B0604020202020204" charset="-94"/>
              </a:rPr>
              <a:t>paper</a:t>
            </a:r>
            <a:r>
              <a:rPr lang="tr-TR" dirty="0">
                <a:latin typeface="Poppins Light" panose="020B0604020202020204" charset="-94"/>
                <a:cs typeface="Poppins Light" panose="020B0604020202020204" charset="-94"/>
              </a:rPr>
              <a:t>) bağlantısı olan yayınlar üzerinden bir ağ oluşturuyor</a:t>
            </a:r>
          </a:p>
        </p:txBody>
      </p:sp>
    </p:spTree>
    <p:extLst>
      <p:ext uri="{BB962C8B-B14F-4D97-AF65-F5344CB8AC3E}">
        <p14:creationId xmlns:p14="http://schemas.microsoft.com/office/powerpoint/2010/main" val="384825843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71</a:t>
            </a:fld>
            <a:endParaRPr lang="e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598" y="0"/>
            <a:ext cx="7535414" cy="509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60558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72</a:t>
            </a:fld>
            <a:endParaRPr lang="en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553" y="245975"/>
            <a:ext cx="6402283" cy="476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13467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0"/>
          <p:cNvSpPr txBox="1">
            <a:spLocks noGrp="1"/>
          </p:cNvSpPr>
          <p:nvPr>
            <p:ph type="ctrTitle" idx="4294967295"/>
          </p:nvPr>
        </p:nvSpPr>
        <p:spPr>
          <a:xfrm>
            <a:off x="409328" y="375021"/>
            <a:ext cx="8261684" cy="80840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5000" dirty="0"/>
              <a:t>Nasıl çalışıyor?</a:t>
            </a:r>
            <a:endParaRPr sz="5000" dirty="0"/>
          </a:p>
        </p:txBody>
      </p:sp>
      <p:sp>
        <p:nvSpPr>
          <p:cNvPr id="219" name="Google Shape;219;p20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73</a:t>
            </a:fld>
            <a:endParaRPr/>
          </a:p>
        </p:txBody>
      </p:sp>
      <p:sp>
        <p:nvSpPr>
          <p:cNvPr id="12" name="Google Shape;168;p16"/>
          <p:cNvSpPr txBox="1">
            <a:spLocks/>
          </p:cNvSpPr>
          <p:nvPr/>
        </p:nvSpPr>
        <p:spPr>
          <a:xfrm>
            <a:off x="2075290" y="1019020"/>
            <a:ext cx="5844209" cy="3743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￮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￮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￮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●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○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■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●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○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■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pPr marL="182563" indent="-182563">
              <a:spcAft>
                <a:spcPts val="1200"/>
              </a:spcAft>
              <a:buFont typeface="+mj-lt"/>
              <a:buAutoNum type="arabicPeriod"/>
            </a:pPr>
            <a:r>
              <a:rPr lang="tr-TR" sz="2000" dirty="0">
                <a:sym typeface="Poppins"/>
              </a:rPr>
              <a:t>Bu makaleye atıf yapan 701 makale var</a:t>
            </a:r>
          </a:p>
          <a:p>
            <a:pPr marL="182563" indent="-182563">
              <a:spcAft>
                <a:spcPts val="1200"/>
              </a:spcAft>
              <a:buFont typeface="+mj-lt"/>
              <a:buAutoNum type="arabicPeriod"/>
            </a:pPr>
            <a:r>
              <a:rPr lang="tr-TR" sz="2000" dirty="0">
                <a:sym typeface="Poppins"/>
              </a:rPr>
              <a:t>701 makalenin kaynakçalarına gidiyor</a:t>
            </a:r>
          </a:p>
          <a:p>
            <a:pPr marL="182563" indent="-182563">
              <a:spcAft>
                <a:spcPts val="1200"/>
              </a:spcAft>
              <a:buFont typeface="+mj-lt"/>
              <a:buAutoNum type="arabicPeriod"/>
            </a:pPr>
            <a:r>
              <a:rPr lang="tr-TR" sz="2000" dirty="0">
                <a:sym typeface="Poppins"/>
              </a:rPr>
              <a:t>701 kaynakçadaki kaynakları inceliyor</a:t>
            </a:r>
          </a:p>
          <a:p>
            <a:pPr marL="182563" indent="-182563">
              <a:spcAft>
                <a:spcPts val="1200"/>
              </a:spcAft>
              <a:buFont typeface="+mj-lt"/>
              <a:buAutoNum type="arabicPeriod"/>
            </a:pPr>
            <a:r>
              <a:rPr lang="tr-TR" sz="2000" dirty="0">
                <a:sym typeface="Poppins"/>
              </a:rPr>
              <a:t>Bu makale ile birlikte atıf almış (701 kaynakçada birlikte görülmüş) yayınları getiriyor</a:t>
            </a:r>
          </a:p>
          <a:p>
            <a:pPr marL="182563" indent="-182563">
              <a:spcAft>
                <a:spcPts val="1200"/>
              </a:spcAft>
              <a:buFont typeface="+mj-lt"/>
              <a:buAutoNum type="arabicPeriod"/>
            </a:pPr>
            <a:r>
              <a:rPr lang="tr-TR" sz="2000" dirty="0">
                <a:sym typeface="Poppins"/>
              </a:rPr>
              <a:t>Bunların sayısı 550</a:t>
            </a:r>
          </a:p>
        </p:txBody>
      </p:sp>
    </p:spTree>
    <p:extLst>
      <p:ext uri="{BB962C8B-B14F-4D97-AF65-F5344CB8AC3E}">
        <p14:creationId xmlns:p14="http://schemas.microsoft.com/office/powerpoint/2010/main" val="259138220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74</a:t>
            </a:fld>
            <a:endParaRPr lang="e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487" y="123871"/>
            <a:ext cx="7672341" cy="494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64301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0"/>
          <p:cNvSpPr txBox="1">
            <a:spLocks noGrp="1"/>
          </p:cNvSpPr>
          <p:nvPr>
            <p:ph type="ctrTitle" idx="4294967295"/>
          </p:nvPr>
        </p:nvSpPr>
        <p:spPr>
          <a:xfrm>
            <a:off x="409328" y="375021"/>
            <a:ext cx="8261684" cy="80840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5000" dirty="0"/>
              <a:t>Nasıl çalışıyor?</a:t>
            </a:r>
            <a:endParaRPr sz="5000" dirty="0"/>
          </a:p>
        </p:txBody>
      </p:sp>
      <p:sp>
        <p:nvSpPr>
          <p:cNvPr id="219" name="Google Shape;219;p20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75</a:t>
            </a:fld>
            <a:endParaRPr/>
          </a:p>
        </p:txBody>
      </p:sp>
      <p:sp>
        <p:nvSpPr>
          <p:cNvPr id="12" name="Google Shape;168;p16"/>
          <p:cNvSpPr txBox="1">
            <a:spLocks/>
          </p:cNvSpPr>
          <p:nvPr/>
        </p:nvSpPr>
        <p:spPr>
          <a:xfrm>
            <a:off x="1987826" y="1019020"/>
            <a:ext cx="5931673" cy="3743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￮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￮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￮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●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○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■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●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○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■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pPr marL="182563" indent="-182563">
              <a:spcAft>
                <a:spcPts val="1200"/>
              </a:spcAft>
              <a:buFont typeface="+mj-lt"/>
              <a:buAutoNum type="arabicPeriod" startAt="6"/>
            </a:pPr>
            <a:r>
              <a:rPr lang="tr-TR" sz="2000" dirty="0">
                <a:sym typeface="Poppins"/>
              </a:rPr>
              <a:t>Bu 550 yayının ana makale ile ilgili olabileceği varsayımı</a:t>
            </a:r>
          </a:p>
          <a:p>
            <a:pPr marL="182563" indent="-182563">
              <a:spcAft>
                <a:spcPts val="1200"/>
              </a:spcAft>
              <a:buFont typeface="+mj-lt"/>
              <a:buAutoNum type="arabicPeriod" startAt="6"/>
            </a:pPr>
            <a:r>
              <a:rPr lang="tr-TR" sz="2000" dirty="0">
                <a:sym typeface="Poppins"/>
              </a:rPr>
              <a:t>İlk sıradaki yayın 39 defa ana yayın ile birlikte atıf almış (Bu değer maksimum 701 olabilir)</a:t>
            </a:r>
          </a:p>
          <a:p>
            <a:pPr marL="182563" indent="-182563">
              <a:spcAft>
                <a:spcPts val="1200"/>
              </a:spcAft>
              <a:buFont typeface="+mj-lt"/>
              <a:buAutoNum type="arabicPeriod" startAt="6"/>
            </a:pPr>
            <a:r>
              <a:rPr lang="tr-TR" sz="2000" dirty="0">
                <a:sym typeface="Poppins"/>
              </a:rPr>
              <a:t>Sistematik </a:t>
            </a:r>
            <a:r>
              <a:rPr lang="tr-TR" sz="2000" dirty="0" err="1">
                <a:sym typeface="Poppins"/>
              </a:rPr>
              <a:t>review</a:t>
            </a:r>
            <a:r>
              <a:rPr lang="tr-TR" sz="2000" dirty="0">
                <a:sym typeface="Poppins"/>
              </a:rPr>
              <a:t> ve meta-analizler için kullanışlı</a:t>
            </a:r>
          </a:p>
          <a:p>
            <a:pPr marL="182563" indent="-182563">
              <a:spcAft>
                <a:spcPts val="1200"/>
              </a:spcAft>
              <a:buFont typeface="+mj-lt"/>
              <a:buAutoNum type="arabicPeriod" startAt="6"/>
            </a:pPr>
            <a:r>
              <a:rPr lang="tr-TR" sz="2000" dirty="0">
                <a:sym typeface="Poppins"/>
              </a:rPr>
              <a:t>Atıf sayısı 0 olduğunda çalışmıyor, az olduğunda iyi çalışmıyor!</a:t>
            </a:r>
          </a:p>
        </p:txBody>
      </p:sp>
    </p:spTree>
    <p:extLst>
      <p:ext uri="{BB962C8B-B14F-4D97-AF65-F5344CB8AC3E}">
        <p14:creationId xmlns:p14="http://schemas.microsoft.com/office/powerpoint/2010/main" val="243448054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76</a:t>
            </a:fld>
            <a:endParaRPr lang="en"/>
          </a:p>
        </p:txBody>
      </p:sp>
      <p:pic>
        <p:nvPicPr>
          <p:cNvPr id="6" name="20220211_103530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299707"/>
            <a:ext cx="9144000" cy="416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828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77</a:t>
            </a:fld>
            <a:endParaRPr lang="en"/>
          </a:p>
        </p:txBody>
      </p:sp>
      <p:pic>
        <p:nvPicPr>
          <p:cNvPr id="6" name="20220211_104444Edi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331512"/>
            <a:ext cx="9144000" cy="416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631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78</a:t>
            </a:fld>
            <a:endParaRPr lang="en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290821-977A-4D2F-8CB0-CB0ADD5C33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5390"/>
            <a:ext cx="9144000" cy="399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04217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79</a:t>
            </a:fld>
            <a:endParaRPr lang="e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B6B090-709E-4FD0-8DBF-88108C3D81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4181"/>
            <a:ext cx="9144000" cy="399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4655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5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grpSp>
        <p:nvGrpSpPr>
          <p:cNvPr id="158" name="Google Shape;158;p15"/>
          <p:cNvGrpSpPr/>
          <p:nvPr/>
        </p:nvGrpSpPr>
        <p:grpSpPr>
          <a:xfrm>
            <a:off x="7227977" y="2052723"/>
            <a:ext cx="1212302" cy="1038068"/>
            <a:chOff x="1934025" y="1001650"/>
            <a:chExt cx="415300" cy="355600"/>
          </a:xfrm>
        </p:grpSpPr>
        <p:sp>
          <p:nvSpPr>
            <p:cNvPr id="159" name="Google Shape;159;p15"/>
            <p:cNvSpPr/>
            <p:nvPr/>
          </p:nvSpPr>
          <p:spPr>
            <a:xfrm>
              <a:off x="1934025" y="1303650"/>
              <a:ext cx="207650" cy="53600"/>
            </a:xfrm>
            <a:custGeom>
              <a:avLst/>
              <a:gdLst/>
              <a:ahLst/>
              <a:cxnLst/>
              <a:rect l="l" t="t" r="r" b="b"/>
              <a:pathLst>
                <a:path w="8306" h="2144" fill="none" extrusionOk="0">
                  <a:moveTo>
                    <a:pt x="1" y="0"/>
                  </a:moveTo>
                  <a:lnTo>
                    <a:pt x="1" y="487"/>
                  </a:lnTo>
                  <a:lnTo>
                    <a:pt x="1" y="487"/>
                  </a:lnTo>
                  <a:lnTo>
                    <a:pt x="25" y="633"/>
                  </a:lnTo>
                  <a:lnTo>
                    <a:pt x="74" y="755"/>
                  </a:lnTo>
                  <a:lnTo>
                    <a:pt x="147" y="853"/>
                  </a:lnTo>
                  <a:lnTo>
                    <a:pt x="245" y="950"/>
                  </a:lnTo>
                  <a:lnTo>
                    <a:pt x="245" y="950"/>
                  </a:lnTo>
                  <a:lnTo>
                    <a:pt x="391" y="1023"/>
                  </a:lnTo>
                  <a:lnTo>
                    <a:pt x="561" y="1047"/>
                  </a:lnTo>
                  <a:lnTo>
                    <a:pt x="561" y="1047"/>
                  </a:lnTo>
                  <a:lnTo>
                    <a:pt x="732" y="1023"/>
                  </a:lnTo>
                  <a:lnTo>
                    <a:pt x="732" y="1023"/>
                  </a:lnTo>
                  <a:lnTo>
                    <a:pt x="1292" y="853"/>
                  </a:lnTo>
                  <a:lnTo>
                    <a:pt x="1657" y="780"/>
                  </a:lnTo>
                  <a:lnTo>
                    <a:pt x="2071" y="682"/>
                  </a:lnTo>
                  <a:lnTo>
                    <a:pt x="2534" y="609"/>
                  </a:lnTo>
                  <a:lnTo>
                    <a:pt x="3021" y="560"/>
                  </a:lnTo>
                  <a:lnTo>
                    <a:pt x="3581" y="512"/>
                  </a:lnTo>
                  <a:lnTo>
                    <a:pt x="4166" y="487"/>
                  </a:lnTo>
                  <a:lnTo>
                    <a:pt x="4166" y="487"/>
                  </a:lnTo>
                  <a:lnTo>
                    <a:pt x="4604" y="512"/>
                  </a:lnTo>
                  <a:lnTo>
                    <a:pt x="5018" y="536"/>
                  </a:lnTo>
                  <a:lnTo>
                    <a:pt x="5408" y="609"/>
                  </a:lnTo>
                  <a:lnTo>
                    <a:pt x="5773" y="682"/>
                  </a:lnTo>
                  <a:lnTo>
                    <a:pt x="6114" y="780"/>
                  </a:lnTo>
                  <a:lnTo>
                    <a:pt x="6431" y="877"/>
                  </a:lnTo>
                  <a:lnTo>
                    <a:pt x="6699" y="999"/>
                  </a:lnTo>
                  <a:lnTo>
                    <a:pt x="6966" y="1120"/>
                  </a:lnTo>
                  <a:lnTo>
                    <a:pt x="7186" y="1242"/>
                  </a:lnTo>
                  <a:lnTo>
                    <a:pt x="7405" y="1388"/>
                  </a:lnTo>
                  <a:lnTo>
                    <a:pt x="7770" y="1656"/>
                  </a:lnTo>
                  <a:lnTo>
                    <a:pt x="8062" y="1924"/>
                  </a:lnTo>
                  <a:lnTo>
                    <a:pt x="8306" y="2143"/>
                  </a:lnTo>
                </a:path>
              </a:pathLst>
            </a:custGeom>
            <a:noFill/>
            <a:ln w="9525" cap="rnd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5"/>
            <p:cNvSpPr/>
            <p:nvPr/>
          </p:nvSpPr>
          <p:spPr>
            <a:xfrm>
              <a:off x="2141650" y="1303650"/>
              <a:ext cx="207675" cy="53600"/>
            </a:xfrm>
            <a:custGeom>
              <a:avLst/>
              <a:gdLst/>
              <a:ahLst/>
              <a:cxnLst/>
              <a:rect l="l" t="t" r="r" b="b"/>
              <a:pathLst>
                <a:path w="8307" h="2144" fill="none" extrusionOk="0">
                  <a:moveTo>
                    <a:pt x="1" y="2143"/>
                  </a:moveTo>
                  <a:lnTo>
                    <a:pt x="1" y="2143"/>
                  </a:lnTo>
                  <a:lnTo>
                    <a:pt x="245" y="1924"/>
                  </a:lnTo>
                  <a:lnTo>
                    <a:pt x="537" y="1656"/>
                  </a:lnTo>
                  <a:lnTo>
                    <a:pt x="902" y="1388"/>
                  </a:lnTo>
                  <a:lnTo>
                    <a:pt x="1121" y="1242"/>
                  </a:lnTo>
                  <a:lnTo>
                    <a:pt x="1341" y="1120"/>
                  </a:lnTo>
                  <a:lnTo>
                    <a:pt x="1608" y="999"/>
                  </a:lnTo>
                  <a:lnTo>
                    <a:pt x="1876" y="877"/>
                  </a:lnTo>
                  <a:lnTo>
                    <a:pt x="2193" y="780"/>
                  </a:lnTo>
                  <a:lnTo>
                    <a:pt x="2534" y="682"/>
                  </a:lnTo>
                  <a:lnTo>
                    <a:pt x="2899" y="609"/>
                  </a:lnTo>
                  <a:lnTo>
                    <a:pt x="3289" y="536"/>
                  </a:lnTo>
                  <a:lnTo>
                    <a:pt x="3703" y="512"/>
                  </a:lnTo>
                  <a:lnTo>
                    <a:pt x="4141" y="487"/>
                  </a:lnTo>
                  <a:lnTo>
                    <a:pt x="4141" y="487"/>
                  </a:lnTo>
                  <a:lnTo>
                    <a:pt x="4726" y="512"/>
                  </a:lnTo>
                  <a:lnTo>
                    <a:pt x="5286" y="560"/>
                  </a:lnTo>
                  <a:lnTo>
                    <a:pt x="5773" y="609"/>
                  </a:lnTo>
                  <a:lnTo>
                    <a:pt x="6236" y="682"/>
                  </a:lnTo>
                  <a:lnTo>
                    <a:pt x="6650" y="780"/>
                  </a:lnTo>
                  <a:lnTo>
                    <a:pt x="7015" y="853"/>
                  </a:lnTo>
                  <a:lnTo>
                    <a:pt x="7575" y="1023"/>
                  </a:lnTo>
                  <a:lnTo>
                    <a:pt x="7575" y="1023"/>
                  </a:lnTo>
                  <a:lnTo>
                    <a:pt x="7746" y="1047"/>
                  </a:lnTo>
                  <a:lnTo>
                    <a:pt x="7746" y="1047"/>
                  </a:lnTo>
                  <a:lnTo>
                    <a:pt x="7916" y="1023"/>
                  </a:lnTo>
                  <a:lnTo>
                    <a:pt x="8062" y="950"/>
                  </a:lnTo>
                  <a:lnTo>
                    <a:pt x="8062" y="950"/>
                  </a:lnTo>
                  <a:lnTo>
                    <a:pt x="8160" y="853"/>
                  </a:lnTo>
                  <a:lnTo>
                    <a:pt x="8233" y="755"/>
                  </a:lnTo>
                  <a:lnTo>
                    <a:pt x="8282" y="633"/>
                  </a:lnTo>
                  <a:lnTo>
                    <a:pt x="8306" y="487"/>
                  </a:lnTo>
                  <a:lnTo>
                    <a:pt x="8306" y="0"/>
                  </a:lnTo>
                </a:path>
              </a:pathLst>
            </a:custGeom>
            <a:noFill/>
            <a:ln w="9525" cap="rnd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5"/>
            <p:cNvSpPr/>
            <p:nvPr/>
          </p:nvSpPr>
          <p:spPr>
            <a:xfrm>
              <a:off x="1934025" y="1001650"/>
              <a:ext cx="207650" cy="331250"/>
            </a:xfrm>
            <a:custGeom>
              <a:avLst/>
              <a:gdLst/>
              <a:ahLst/>
              <a:cxnLst/>
              <a:rect l="l" t="t" r="r" b="b"/>
              <a:pathLst>
                <a:path w="8306" h="13250" fill="none" extrusionOk="0">
                  <a:moveTo>
                    <a:pt x="8306" y="2192"/>
                  </a:moveTo>
                  <a:lnTo>
                    <a:pt x="8306" y="13249"/>
                  </a:lnTo>
                  <a:lnTo>
                    <a:pt x="8306" y="13249"/>
                  </a:lnTo>
                  <a:lnTo>
                    <a:pt x="8062" y="13030"/>
                  </a:lnTo>
                  <a:lnTo>
                    <a:pt x="7770" y="12762"/>
                  </a:lnTo>
                  <a:lnTo>
                    <a:pt x="7405" y="12494"/>
                  </a:lnTo>
                  <a:lnTo>
                    <a:pt x="7186" y="12348"/>
                  </a:lnTo>
                  <a:lnTo>
                    <a:pt x="6966" y="12226"/>
                  </a:lnTo>
                  <a:lnTo>
                    <a:pt x="6699" y="12105"/>
                  </a:lnTo>
                  <a:lnTo>
                    <a:pt x="6431" y="11983"/>
                  </a:lnTo>
                  <a:lnTo>
                    <a:pt x="6114" y="11885"/>
                  </a:lnTo>
                  <a:lnTo>
                    <a:pt x="5773" y="11788"/>
                  </a:lnTo>
                  <a:lnTo>
                    <a:pt x="5408" y="11715"/>
                  </a:lnTo>
                  <a:lnTo>
                    <a:pt x="5018" y="11642"/>
                  </a:lnTo>
                  <a:lnTo>
                    <a:pt x="4604" y="11617"/>
                  </a:lnTo>
                  <a:lnTo>
                    <a:pt x="4166" y="11593"/>
                  </a:lnTo>
                  <a:lnTo>
                    <a:pt x="4166" y="11593"/>
                  </a:lnTo>
                  <a:lnTo>
                    <a:pt x="3581" y="11617"/>
                  </a:lnTo>
                  <a:lnTo>
                    <a:pt x="3021" y="11666"/>
                  </a:lnTo>
                  <a:lnTo>
                    <a:pt x="2534" y="11715"/>
                  </a:lnTo>
                  <a:lnTo>
                    <a:pt x="2071" y="11788"/>
                  </a:lnTo>
                  <a:lnTo>
                    <a:pt x="1657" y="11885"/>
                  </a:lnTo>
                  <a:lnTo>
                    <a:pt x="1292" y="11958"/>
                  </a:lnTo>
                  <a:lnTo>
                    <a:pt x="732" y="12129"/>
                  </a:lnTo>
                  <a:lnTo>
                    <a:pt x="732" y="12129"/>
                  </a:lnTo>
                  <a:lnTo>
                    <a:pt x="561" y="12153"/>
                  </a:lnTo>
                  <a:lnTo>
                    <a:pt x="561" y="12153"/>
                  </a:lnTo>
                  <a:lnTo>
                    <a:pt x="391" y="12129"/>
                  </a:lnTo>
                  <a:lnTo>
                    <a:pt x="245" y="12056"/>
                  </a:lnTo>
                  <a:lnTo>
                    <a:pt x="245" y="12056"/>
                  </a:lnTo>
                  <a:lnTo>
                    <a:pt x="147" y="11958"/>
                  </a:lnTo>
                  <a:lnTo>
                    <a:pt x="74" y="11861"/>
                  </a:lnTo>
                  <a:lnTo>
                    <a:pt x="25" y="11739"/>
                  </a:lnTo>
                  <a:lnTo>
                    <a:pt x="1" y="11593"/>
                  </a:lnTo>
                  <a:lnTo>
                    <a:pt x="1" y="1656"/>
                  </a:lnTo>
                  <a:lnTo>
                    <a:pt x="1" y="1656"/>
                  </a:lnTo>
                  <a:lnTo>
                    <a:pt x="25" y="1534"/>
                  </a:lnTo>
                  <a:lnTo>
                    <a:pt x="50" y="1437"/>
                  </a:lnTo>
                  <a:lnTo>
                    <a:pt x="123" y="1315"/>
                  </a:lnTo>
                  <a:lnTo>
                    <a:pt x="196" y="1242"/>
                  </a:lnTo>
                  <a:lnTo>
                    <a:pt x="196" y="1242"/>
                  </a:lnTo>
                  <a:lnTo>
                    <a:pt x="342" y="1120"/>
                  </a:lnTo>
                  <a:lnTo>
                    <a:pt x="512" y="974"/>
                  </a:lnTo>
                  <a:lnTo>
                    <a:pt x="926" y="755"/>
                  </a:lnTo>
                  <a:lnTo>
                    <a:pt x="1389" y="536"/>
                  </a:lnTo>
                  <a:lnTo>
                    <a:pt x="1901" y="341"/>
                  </a:lnTo>
                  <a:lnTo>
                    <a:pt x="2461" y="195"/>
                  </a:lnTo>
                  <a:lnTo>
                    <a:pt x="3021" y="73"/>
                  </a:lnTo>
                  <a:lnTo>
                    <a:pt x="3581" y="24"/>
                  </a:lnTo>
                  <a:lnTo>
                    <a:pt x="4166" y="0"/>
                  </a:lnTo>
                  <a:lnTo>
                    <a:pt x="4166" y="0"/>
                  </a:lnTo>
                  <a:lnTo>
                    <a:pt x="4531" y="0"/>
                  </a:lnTo>
                  <a:lnTo>
                    <a:pt x="4872" y="49"/>
                  </a:lnTo>
                  <a:lnTo>
                    <a:pt x="5213" y="98"/>
                  </a:lnTo>
                  <a:lnTo>
                    <a:pt x="5530" y="171"/>
                  </a:lnTo>
                  <a:lnTo>
                    <a:pt x="5822" y="268"/>
                  </a:lnTo>
                  <a:lnTo>
                    <a:pt x="6114" y="365"/>
                  </a:lnTo>
                  <a:lnTo>
                    <a:pt x="6358" y="487"/>
                  </a:lnTo>
                  <a:lnTo>
                    <a:pt x="6626" y="609"/>
                  </a:lnTo>
                  <a:lnTo>
                    <a:pt x="7064" y="901"/>
                  </a:lnTo>
                  <a:lnTo>
                    <a:pt x="7429" y="1169"/>
                  </a:lnTo>
                  <a:lnTo>
                    <a:pt x="7746" y="1437"/>
                  </a:lnTo>
                  <a:lnTo>
                    <a:pt x="8014" y="1681"/>
                  </a:lnTo>
                  <a:lnTo>
                    <a:pt x="8014" y="1681"/>
                  </a:lnTo>
                  <a:lnTo>
                    <a:pt x="8136" y="1802"/>
                  </a:lnTo>
                  <a:lnTo>
                    <a:pt x="8136" y="1802"/>
                  </a:lnTo>
                  <a:lnTo>
                    <a:pt x="8209" y="1875"/>
                  </a:lnTo>
                  <a:lnTo>
                    <a:pt x="8257" y="1973"/>
                  </a:lnTo>
                  <a:lnTo>
                    <a:pt x="8306" y="2095"/>
                  </a:lnTo>
                  <a:lnTo>
                    <a:pt x="8306" y="2192"/>
                  </a:lnTo>
                  <a:lnTo>
                    <a:pt x="8306" y="2192"/>
                  </a:lnTo>
                  <a:close/>
                </a:path>
              </a:pathLst>
            </a:custGeom>
            <a:noFill/>
            <a:ln w="9525" cap="rnd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5"/>
            <p:cNvSpPr/>
            <p:nvPr/>
          </p:nvSpPr>
          <p:spPr>
            <a:xfrm>
              <a:off x="2141650" y="1001650"/>
              <a:ext cx="207675" cy="331250"/>
            </a:xfrm>
            <a:custGeom>
              <a:avLst/>
              <a:gdLst/>
              <a:ahLst/>
              <a:cxnLst/>
              <a:rect l="l" t="t" r="r" b="b"/>
              <a:pathLst>
                <a:path w="8307" h="13250" fill="none" extrusionOk="0">
                  <a:moveTo>
                    <a:pt x="1" y="2192"/>
                  </a:moveTo>
                  <a:lnTo>
                    <a:pt x="1" y="13249"/>
                  </a:lnTo>
                  <a:lnTo>
                    <a:pt x="1" y="13249"/>
                  </a:lnTo>
                  <a:lnTo>
                    <a:pt x="245" y="13030"/>
                  </a:lnTo>
                  <a:lnTo>
                    <a:pt x="537" y="12762"/>
                  </a:lnTo>
                  <a:lnTo>
                    <a:pt x="902" y="12494"/>
                  </a:lnTo>
                  <a:lnTo>
                    <a:pt x="1121" y="12348"/>
                  </a:lnTo>
                  <a:lnTo>
                    <a:pt x="1341" y="12226"/>
                  </a:lnTo>
                  <a:lnTo>
                    <a:pt x="1608" y="12105"/>
                  </a:lnTo>
                  <a:lnTo>
                    <a:pt x="1876" y="11983"/>
                  </a:lnTo>
                  <a:lnTo>
                    <a:pt x="2193" y="11885"/>
                  </a:lnTo>
                  <a:lnTo>
                    <a:pt x="2534" y="11788"/>
                  </a:lnTo>
                  <a:lnTo>
                    <a:pt x="2899" y="11715"/>
                  </a:lnTo>
                  <a:lnTo>
                    <a:pt x="3289" y="11642"/>
                  </a:lnTo>
                  <a:lnTo>
                    <a:pt x="3703" y="11617"/>
                  </a:lnTo>
                  <a:lnTo>
                    <a:pt x="4141" y="11593"/>
                  </a:lnTo>
                  <a:lnTo>
                    <a:pt x="4141" y="11593"/>
                  </a:lnTo>
                  <a:lnTo>
                    <a:pt x="4726" y="11617"/>
                  </a:lnTo>
                  <a:lnTo>
                    <a:pt x="5286" y="11666"/>
                  </a:lnTo>
                  <a:lnTo>
                    <a:pt x="5773" y="11715"/>
                  </a:lnTo>
                  <a:lnTo>
                    <a:pt x="6236" y="11788"/>
                  </a:lnTo>
                  <a:lnTo>
                    <a:pt x="6650" y="11885"/>
                  </a:lnTo>
                  <a:lnTo>
                    <a:pt x="7015" y="11958"/>
                  </a:lnTo>
                  <a:lnTo>
                    <a:pt x="7575" y="12129"/>
                  </a:lnTo>
                  <a:lnTo>
                    <a:pt x="7575" y="12129"/>
                  </a:lnTo>
                  <a:lnTo>
                    <a:pt x="7746" y="12153"/>
                  </a:lnTo>
                  <a:lnTo>
                    <a:pt x="7746" y="12153"/>
                  </a:lnTo>
                  <a:lnTo>
                    <a:pt x="7916" y="12129"/>
                  </a:lnTo>
                  <a:lnTo>
                    <a:pt x="8062" y="12056"/>
                  </a:lnTo>
                  <a:lnTo>
                    <a:pt x="8062" y="12056"/>
                  </a:lnTo>
                  <a:lnTo>
                    <a:pt x="8160" y="11958"/>
                  </a:lnTo>
                  <a:lnTo>
                    <a:pt x="8233" y="11861"/>
                  </a:lnTo>
                  <a:lnTo>
                    <a:pt x="8282" y="11739"/>
                  </a:lnTo>
                  <a:lnTo>
                    <a:pt x="8306" y="11593"/>
                  </a:lnTo>
                  <a:lnTo>
                    <a:pt x="8306" y="1656"/>
                  </a:lnTo>
                  <a:lnTo>
                    <a:pt x="8306" y="1656"/>
                  </a:lnTo>
                  <a:lnTo>
                    <a:pt x="8282" y="1534"/>
                  </a:lnTo>
                  <a:lnTo>
                    <a:pt x="8257" y="1437"/>
                  </a:lnTo>
                  <a:lnTo>
                    <a:pt x="8184" y="1315"/>
                  </a:lnTo>
                  <a:lnTo>
                    <a:pt x="8111" y="1242"/>
                  </a:lnTo>
                  <a:lnTo>
                    <a:pt x="8111" y="1242"/>
                  </a:lnTo>
                  <a:lnTo>
                    <a:pt x="7965" y="1120"/>
                  </a:lnTo>
                  <a:lnTo>
                    <a:pt x="7795" y="974"/>
                  </a:lnTo>
                  <a:lnTo>
                    <a:pt x="7381" y="755"/>
                  </a:lnTo>
                  <a:lnTo>
                    <a:pt x="6918" y="536"/>
                  </a:lnTo>
                  <a:lnTo>
                    <a:pt x="6406" y="341"/>
                  </a:lnTo>
                  <a:lnTo>
                    <a:pt x="5846" y="195"/>
                  </a:lnTo>
                  <a:lnTo>
                    <a:pt x="5286" y="73"/>
                  </a:lnTo>
                  <a:lnTo>
                    <a:pt x="4726" y="24"/>
                  </a:lnTo>
                  <a:lnTo>
                    <a:pt x="4141" y="0"/>
                  </a:lnTo>
                  <a:lnTo>
                    <a:pt x="4141" y="0"/>
                  </a:lnTo>
                  <a:lnTo>
                    <a:pt x="3776" y="0"/>
                  </a:lnTo>
                  <a:lnTo>
                    <a:pt x="3435" y="49"/>
                  </a:lnTo>
                  <a:lnTo>
                    <a:pt x="3094" y="98"/>
                  </a:lnTo>
                  <a:lnTo>
                    <a:pt x="2777" y="171"/>
                  </a:lnTo>
                  <a:lnTo>
                    <a:pt x="2485" y="268"/>
                  </a:lnTo>
                  <a:lnTo>
                    <a:pt x="2193" y="365"/>
                  </a:lnTo>
                  <a:lnTo>
                    <a:pt x="1949" y="487"/>
                  </a:lnTo>
                  <a:lnTo>
                    <a:pt x="1681" y="609"/>
                  </a:lnTo>
                  <a:lnTo>
                    <a:pt x="1243" y="901"/>
                  </a:lnTo>
                  <a:lnTo>
                    <a:pt x="878" y="1169"/>
                  </a:lnTo>
                  <a:lnTo>
                    <a:pt x="561" y="1437"/>
                  </a:lnTo>
                  <a:lnTo>
                    <a:pt x="293" y="1681"/>
                  </a:lnTo>
                  <a:lnTo>
                    <a:pt x="293" y="1681"/>
                  </a:lnTo>
                  <a:lnTo>
                    <a:pt x="171" y="1802"/>
                  </a:lnTo>
                  <a:lnTo>
                    <a:pt x="171" y="1802"/>
                  </a:lnTo>
                  <a:lnTo>
                    <a:pt x="98" y="1875"/>
                  </a:lnTo>
                  <a:lnTo>
                    <a:pt x="50" y="1973"/>
                  </a:lnTo>
                  <a:lnTo>
                    <a:pt x="1" y="2095"/>
                  </a:lnTo>
                  <a:lnTo>
                    <a:pt x="1" y="2192"/>
                  </a:lnTo>
                  <a:lnTo>
                    <a:pt x="1" y="2192"/>
                  </a:lnTo>
                  <a:close/>
                </a:path>
              </a:pathLst>
            </a:custGeom>
            <a:noFill/>
            <a:ln w="9525" cap="rnd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071D926-D2C5-4ABF-ADC5-A1AC3C204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472"/>
            <a:ext cx="9144000" cy="511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41685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0"/>
          <p:cNvSpPr txBox="1">
            <a:spLocks noGrp="1"/>
          </p:cNvSpPr>
          <p:nvPr>
            <p:ph type="ctrTitle" idx="4294967295"/>
          </p:nvPr>
        </p:nvSpPr>
        <p:spPr>
          <a:xfrm>
            <a:off x="409328" y="375021"/>
            <a:ext cx="8261684" cy="80840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5000" dirty="0"/>
              <a:t>Nasıl çalışıyor?</a:t>
            </a:r>
            <a:endParaRPr sz="5000" dirty="0"/>
          </a:p>
        </p:txBody>
      </p:sp>
      <p:sp>
        <p:nvSpPr>
          <p:cNvPr id="219" name="Google Shape;219;p20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80</a:t>
            </a:fld>
            <a:endParaRPr/>
          </a:p>
        </p:txBody>
      </p:sp>
      <p:sp>
        <p:nvSpPr>
          <p:cNvPr id="12" name="Google Shape;168;p16"/>
          <p:cNvSpPr txBox="1">
            <a:spLocks/>
          </p:cNvSpPr>
          <p:nvPr/>
        </p:nvSpPr>
        <p:spPr>
          <a:xfrm>
            <a:off x="2242267" y="1183424"/>
            <a:ext cx="4842346" cy="3267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￮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￮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￮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●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○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■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●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○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■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en-US" sz="2000" dirty="0" err="1">
                <a:sym typeface="Poppins"/>
              </a:rPr>
              <a:t>OpenAlex</a:t>
            </a:r>
            <a:r>
              <a:rPr lang="en-US" sz="2000" dirty="0">
                <a:sym typeface="Poppins"/>
              </a:rPr>
              <a:t>, Semantic Scholar </a:t>
            </a:r>
            <a:r>
              <a:rPr lang="tr-TR" sz="2000" dirty="0">
                <a:sym typeface="Poppins"/>
              </a:rPr>
              <a:t>ve Crossref üzerinden veri çekiyor</a:t>
            </a:r>
          </a:p>
          <a:p>
            <a:pPr marL="541338" lvl="1" indent="-1841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tr-TR" sz="2000" dirty="0" err="1">
                <a:sym typeface="Poppins"/>
              </a:rPr>
              <a:t>Cocites</a:t>
            </a:r>
            <a:r>
              <a:rPr lang="tr-TR" sz="2000" dirty="0">
                <a:sym typeface="Poppins"/>
              </a:rPr>
              <a:t> </a:t>
            </a:r>
            <a:r>
              <a:rPr lang="tr-TR" sz="2000" dirty="0" err="1">
                <a:sym typeface="Poppins"/>
              </a:rPr>
              <a:t>Pubmed’ten</a:t>
            </a:r>
            <a:r>
              <a:rPr lang="tr-TR" sz="2000" dirty="0">
                <a:sym typeface="Poppins"/>
              </a:rPr>
              <a:t> 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tr-TR" sz="2000" dirty="0">
                <a:sym typeface="Poppins"/>
              </a:rPr>
              <a:t>Bir yayın seçildiğinde bu yayının kaynakçasındaki yayınlara bakılıyor</a:t>
            </a:r>
          </a:p>
          <a:p>
            <a:pPr marL="541338" lvl="1" indent="-1841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tr-TR" sz="2000" dirty="0" err="1">
                <a:sym typeface="Poppins"/>
              </a:rPr>
              <a:t>Cocites</a:t>
            </a:r>
            <a:r>
              <a:rPr lang="tr-TR" sz="2000" dirty="0">
                <a:sym typeface="Poppins"/>
              </a:rPr>
              <a:t> bu yayına atıf yapan yayınlara gidiyordu</a:t>
            </a:r>
          </a:p>
          <a:p>
            <a:pPr marL="182563" indent="-182563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tr-TR" sz="2000" dirty="0"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286424323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81</a:t>
            </a:fld>
            <a:endParaRPr lang="en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185" y="592433"/>
            <a:ext cx="8132411" cy="398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42375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82</a:t>
            </a:fld>
            <a:endParaRPr lang="en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2510" y="505522"/>
            <a:ext cx="4070209" cy="412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97426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83</a:t>
            </a:fld>
            <a:endParaRPr lang="en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9E7916-9BC7-43C0-890E-8885299B17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445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24955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0"/>
          <p:cNvSpPr txBox="1">
            <a:spLocks noGrp="1"/>
          </p:cNvSpPr>
          <p:nvPr>
            <p:ph type="ctrTitle" idx="4294967295"/>
          </p:nvPr>
        </p:nvSpPr>
        <p:spPr>
          <a:xfrm>
            <a:off x="401377" y="247799"/>
            <a:ext cx="8261684" cy="80840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5000" dirty="0"/>
              <a:t>Nasıl çalışıyor?</a:t>
            </a:r>
            <a:endParaRPr sz="5000" dirty="0"/>
          </a:p>
        </p:txBody>
      </p:sp>
      <p:sp>
        <p:nvSpPr>
          <p:cNvPr id="219" name="Google Shape;219;p20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84</a:t>
            </a:fld>
            <a:endParaRPr/>
          </a:p>
        </p:txBody>
      </p:sp>
      <p:sp>
        <p:nvSpPr>
          <p:cNvPr id="12" name="Google Shape;168;p16"/>
          <p:cNvSpPr txBox="1">
            <a:spLocks/>
          </p:cNvSpPr>
          <p:nvPr/>
        </p:nvSpPr>
        <p:spPr>
          <a:xfrm>
            <a:off x="472937" y="921030"/>
            <a:ext cx="7557880" cy="4628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￮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￮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￮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●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○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■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●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○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■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tr-TR" sz="2000" dirty="0">
                <a:sym typeface="Poppins"/>
              </a:rPr>
              <a:t>Belli bir yayının hem kaynakçası hem de bu yayına atıf yapan yayınlar dikkate alınıyor</a:t>
            </a:r>
          </a:p>
          <a:p>
            <a:pPr marL="541338" indent="-1841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2000" dirty="0" err="1">
                <a:sym typeface="Poppins"/>
              </a:rPr>
              <a:t>CoCites</a:t>
            </a:r>
            <a:r>
              <a:rPr lang="tr-TR" sz="2000" dirty="0">
                <a:sym typeface="Poppins"/>
              </a:rPr>
              <a:t>, yayına atıf yapan yayınlar</a:t>
            </a:r>
          </a:p>
          <a:p>
            <a:pPr marL="541338" indent="-1841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2000" dirty="0" err="1">
                <a:sym typeface="Poppins"/>
              </a:rPr>
              <a:t>Local</a:t>
            </a:r>
            <a:r>
              <a:rPr lang="tr-TR" sz="2000" dirty="0">
                <a:sym typeface="Poppins"/>
              </a:rPr>
              <a:t> </a:t>
            </a:r>
            <a:r>
              <a:rPr lang="tr-TR" sz="2000" dirty="0" err="1">
                <a:sym typeface="Poppins"/>
              </a:rPr>
              <a:t>Citation</a:t>
            </a:r>
            <a:r>
              <a:rPr lang="tr-TR" sz="2000" dirty="0">
                <a:sym typeface="Poppins"/>
              </a:rPr>
              <a:t> Networks, yayının kaynakçasındaki yayınlar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tr-TR" sz="2000" dirty="0">
                <a:sym typeface="Poppins"/>
              </a:rPr>
              <a:t>Atıf aldığı yayınlar ve kaynakçaları benzeyen iki yayının benzer olduğu varsayımı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tr-TR" sz="2000" dirty="0">
                <a:sym typeface="Poppins"/>
              </a:rPr>
              <a:t>Hiç atıf almayan yayınlar için de ağ oluşturmak mümkün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tr-TR" sz="2000" dirty="0">
                <a:sym typeface="Poppins"/>
              </a:rPr>
              <a:t>Bağlantı çizgileri benzerlik değerlerine dayalı, daha kalın ise daha benzer</a:t>
            </a:r>
          </a:p>
          <a:p>
            <a:pPr marL="182563" indent="-182563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tr-TR" sz="2000" dirty="0"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159680772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85</a:t>
            </a:fld>
            <a:endParaRPr lang="en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2EC1C4-CDD9-4C01-9F74-F39B2F6EF4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450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73820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86</a:t>
            </a:fld>
            <a:endParaRPr lang="en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F0805A-C169-4BD4-A841-04DABD86F2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236" y="0"/>
            <a:ext cx="883952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42467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87</a:t>
            </a:fld>
            <a:endParaRPr lang="e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90C39E-6AE7-4C05-9C8E-6F9D2B84A4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42" y="0"/>
            <a:ext cx="882371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6856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5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grpSp>
        <p:nvGrpSpPr>
          <p:cNvPr id="158" name="Google Shape;158;p15"/>
          <p:cNvGrpSpPr/>
          <p:nvPr/>
        </p:nvGrpSpPr>
        <p:grpSpPr>
          <a:xfrm>
            <a:off x="7227977" y="2052723"/>
            <a:ext cx="1212302" cy="1038068"/>
            <a:chOff x="1934025" y="1001650"/>
            <a:chExt cx="415300" cy="355600"/>
          </a:xfrm>
        </p:grpSpPr>
        <p:sp>
          <p:nvSpPr>
            <p:cNvPr id="159" name="Google Shape;159;p15"/>
            <p:cNvSpPr/>
            <p:nvPr/>
          </p:nvSpPr>
          <p:spPr>
            <a:xfrm>
              <a:off x="1934025" y="1303650"/>
              <a:ext cx="207650" cy="53600"/>
            </a:xfrm>
            <a:custGeom>
              <a:avLst/>
              <a:gdLst/>
              <a:ahLst/>
              <a:cxnLst/>
              <a:rect l="l" t="t" r="r" b="b"/>
              <a:pathLst>
                <a:path w="8306" h="2144" fill="none" extrusionOk="0">
                  <a:moveTo>
                    <a:pt x="1" y="0"/>
                  </a:moveTo>
                  <a:lnTo>
                    <a:pt x="1" y="487"/>
                  </a:lnTo>
                  <a:lnTo>
                    <a:pt x="1" y="487"/>
                  </a:lnTo>
                  <a:lnTo>
                    <a:pt x="25" y="633"/>
                  </a:lnTo>
                  <a:lnTo>
                    <a:pt x="74" y="755"/>
                  </a:lnTo>
                  <a:lnTo>
                    <a:pt x="147" y="853"/>
                  </a:lnTo>
                  <a:lnTo>
                    <a:pt x="245" y="950"/>
                  </a:lnTo>
                  <a:lnTo>
                    <a:pt x="245" y="950"/>
                  </a:lnTo>
                  <a:lnTo>
                    <a:pt x="391" y="1023"/>
                  </a:lnTo>
                  <a:lnTo>
                    <a:pt x="561" y="1047"/>
                  </a:lnTo>
                  <a:lnTo>
                    <a:pt x="561" y="1047"/>
                  </a:lnTo>
                  <a:lnTo>
                    <a:pt x="732" y="1023"/>
                  </a:lnTo>
                  <a:lnTo>
                    <a:pt x="732" y="1023"/>
                  </a:lnTo>
                  <a:lnTo>
                    <a:pt x="1292" y="853"/>
                  </a:lnTo>
                  <a:lnTo>
                    <a:pt x="1657" y="780"/>
                  </a:lnTo>
                  <a:lnTo>
                    <a:pt x="2071" y="682"/>
                  </a:lnTo>
                  <a:lnTo>
                    <a:pt x="2534" y="609"/>
                  </a:lnTo>
                  <a:lnTo>
                    <a:pt x="3021" y="560"/>
                  </a:lnTo>
                  <a:lnTo>
                    <a:pt x="3581" y="512"/>
                  </a:lnTo>
                  <a:lnTo>
                    <a:pt x="4166" y="487"/>
                  </a:lnTo>
                  <a:lnTo>
                    <a:pt x="4166" y="487"/>
                  </a:lnTo>
                  <a:lnTo>
                    <a:pt x="4604" y="512"/>
                  </a:lnTo>
                  <a:lnTo>
                    <a:pt x="5018" y="536"/>
                  </a:lnTo>
                  <a:lnTo>
                    <a:pt x="5408" y="609"/>
                  </a:lnTo>
                  <a:lnTo>
                    <a:pt x="5773" y="682"/>
                  </a:lnTo>
                  <a:lnTo>
                    <a:pt x="6114" y="780"/>
                  </a:lnTo>
                  <a:lnTo>
                    <a:pt x="6431" y="877"/>
                  </a:lnTo>
                  <a:lnTo>
                    <a:pt x="6699" y="999"/>
                  </a:lnTo>
                  <a:lnTo>
                    <a:pt x="6966" y="1120"/>
                  </a:lnTo>
                  <a:lnTo>
                    <a:pt x="7186" y="1242"/>
                  </a:lnTo>
                  <a:lnTo>
                    <a:pt x="7405" y="1388"/>
                  </a:lnTo>
                  <a:lnTo>
                    <a:pt x="7770" y="1656"/>
                  </a:lnTo>
                  <a:lnTo>
                    <a:pt x="8062" y="1924"/>
                  </a:lnTo>
                  <a:lnTo>
                    <a:pt x="8306" y="2143"/>
                  </a:lnTo>
                </a:path>
              </a:pathLst>
            </a:custGeom>
            <a:noFill/>
            <a:ln w="9525" cap="rnd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5"/>
            <p:cNvSpPr/>
            <p:nvPr/>
          </p:nvSpPr>
          <p:spPr>
            <a:xfrm>
              <a:off x="2141650" y="1303650"/>
              <a:ext cx="207675" cy="53600"/>
            </a:xfrm>
            <a:custGeom>
              <a:avLst/>
              <a:gdLst/>
              <a:ahLst/>
              <a:cxnLst/>
              <a:rect l="l" t="t" r="r" b="b"/>
              <a:pathLst>
                <a:path w="8307" h="2144" fill="none" extrusionOk="0">
                  <a:moveTo>
                    <a:pt x="1" y="2143"/>
                  </a:moveTo>
                  <a:lnTo>
                    <a:pt x="1" y="2143"/>
                  </a:lnTo>
                  <a:lnTo>
                    <a:pt x="245" y="1924"/>
                  </a:lnTo>
                  <a:lnTo>
                    <a:pt x="537" y="1656"/>
                  </a:lnTo>
                  <a:lnTo>
                    <a:pt x="902" y="1388"/>
                  </a:lnTo>
                  <a:lnTo>
                    <a:pt x="1121" y="1242"/>
                  </a:lnTo>
                  <a:lnTo>
                    <a:pt x="1341" y="1120"/>
                  </a:lnTo>
                  <a:lnTo>
                    <a:pt x="1608" y="999"/>
                  </a:lnTo>
                  <a:lnTo>
                    <a:pt x="1876" y="877"/>
                  </a:lnTo>
                  <a:lnTo>
                    <a:pt x="2193" y="780"/>
                  </a:lnTo>
                  <a:lnTo>
                    <a:pt x="2534" y="682"/>
                  </a:lnTo>
                  <a:lnTo>
                    <a:pt x="2899" y="609"/>
                  </a:lnTo>
                  <a:lnTo>
                    <a:pt x="3289" y="536"/>
                  </a:lnTo>
                  <a:lnTo>
                    <a:pt x="3703" y="512"/>
                  </a:lnTo>
                  <a:lnTo>
                    <a:pt x="4141" y="487"/>
                  </a:lnTo>
                  <a:lnTo>
                    <a:pt x="4141" y="487"/>
                  </a:lnTo>
                  <a:lnTo>
                    <a:pt x="4726" y="512"/>
                  </a:lnTo>
                  <a:lnTo>
                    <a:pt x="5286" y="560"/>
                  </a:lnTo>
                  <a:lnTo>
                    <a:pt x="5773" y="609"/>
                  </a:lnTo>
                  <a:lnTo>
                    <a:pt x="6236" y="682"/>
                  </a:lnTo>
                  <a:lnTo>
                    <a:pt x="6650" y="780"/>
                  </a:lnTo>
                  <a:lnTo>
                    <a:pt x="7015" y="853"/>
                  </a:lnTo>
                  <a:lnTo>
                    <a:pt x="7575" y="1023"/>
                  </a:lnTo>
                  <a:lnTo>
                    <a:pt x="7575" y="1023"/>
                  </a:lnTo>
                  <a:lnTo>
                    <a:pt x="7746" y="1047"/>
                  </a:lnTo>
                  <a:lnTo>
                    <a:pt x="7746" y="1047"/>
                  </a:lnTo>
                  <a:lnTo>
                    <a:pt x="7916" y="1023"/>
                  </a:lnTo>
                  <a:lnTo>
                    <a:pt x="8062" y="950"/>
                  </a:lnTo>
                  <a:lnTo>
                    <a:pt x="8062" y="950"/>
                  </a:lnTo>
                  <a:lnTo>
                    <a:pt x="8160" y="853"/>
                  </a:lnTo>
                  <a:lnTo>
                    <a:pt x="8233" y="755"/>
                  </a:lnTo>
                  <a:lnTo>
                    <a:pt x="8282" y="633"/>
                  </a:lnTo>
                  <a:lnTo>
                    <a:pt x="8306" y="487"/>
                  </a:lnTo>
                  <a:lnTo>
                    <a:pt x="8306" y="0"/>
                  </a:lnTo>
                </a:path>
              </a:pathLst>
            </a:custGeom>
            <a:noFill/>
            <a:ln w="9525" cap="rnd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5"/>
            <p:cNvSpPr/>
            <p:nvPr/>
          </p:nvSpPr>
          <p:spPr>
            <a:xfrm>
              <a:off x="1934025" y="1001650"/>
              <a:ext cx="207650" cy="331250"/>
            </a:xfrm>
            <a:custGeom>
              <a:avLst/>
              <a:gdLst/>
              <a:ahLst/>
              <a:cxnLst/>
              <a:rect l="l" t="t" r="r" b="b"/>
              <a:pathLst>
                <a:path w="8306" h="13250" fill="none" extrusionOk="0">
                  <a:moveTo>
                    <a:pt x="8306" y="2192"/>
                  </a:moveTo>
                  <a:lnTo>
                    <a:pt x="8306" y="13249"/>
                  </a:lnTo>
                  <a:lnTo>
                    <a:pt x="8306" y="13249"/>
                  </a:lnTo>
                  <a:lnTo>
                    <a:pt x="8062" y="13030"/>
                  </a:lnTo>
                  <a:lnTo>
                    <a:pt x="7770" y="12762"/>
                  </a:lnTo>
                  <a:lnTo>
                    <a:pt x="7405" y="12494"/>
                  </a:lnTo>
                  <a:lnTo>
                    <a:pt x="7186" y="12348"/>
                  </a:lnTo>
                  <a:lnTo>
                    <a:pt x="6966" y="12226"/>
                  </a:lnTo>
                  <a:lnTo>
                    <a:pt x="6699" y="12105"/>
                  </a:lnTo>
                  <a:lnTo>
                    <a:pt x="6431" y="11983"/>
                  </a:lnTo>
                  <a:lnTo>
                    <a:pt x="6114" y="11885"/>
                  </a:lnTo>
                  <a:lnTo>
                    <a:pt x="5773" y="11788"/>
                  </a:lnTo>
                  <a:lnTo>
                    <a:pt x="5408" y="11715"/>
                  </a:lnTo>
                  <a:lnTo>
                    <a:pt x="5018" y="11642"/>
                  </a:lnTo>
                  <a:lnTo>
                    <a:pt x="4604" y="11617"/>
                  </a:lnTo>
                  <a:lnTo>
                    <a:pt x="4166" y="11593"/>
                  </a:lnTo>
                  <a:lnTo>
                    <a:pt x="4166" y="11593"/>
                  </a:lnTo>
                  <a:lnTo>
                    <a:pt x="3581" y="11617"/>
                  </a:lnTo>
                  <a:lnTo>
                    <a:pt x="3021" y="11666"/>
                  </a:lnTo>
                  <a:lnTo>
                    <a:pt x="2534" y="11715"/>
                  </a:lnTo>
                  <a:lnTo>
                    <a:pt x="2071" y="11788"/>
                  </a:lnTo>
                  <a:lnTo>
                    <a:pt x="1657" y="11885"/>
                  </a:lnTo>
                  <a:lnTo>
                    <a:pt x="1292" y="11958"/>
                  </a:lnTo>
                  <a:lnTo>
                    <a:pt x="732" y="12129"/>
                  </a:lnTo>
                  <a:lnTo>
                    <a:pt x="732" y="12129"/>
                  </a:lnTo>
                  <a:lnTo>
                    <a:pt x="561" y="12153"/>
                  </a:lnTo>
                  <a:lnTo>
                    <a:pt x="561" y="12153"/>
                  </a:lnTo>
                  <a:lnTo>
                    <a:pt x="391" y="12129"/>
                  </a:lnTo>
                  <a:lnTo>
                    <a:pt x="245" y="12056"/>
                  </a:lnTo>
                  <a:lnTo>
                    <a:pt x="245" y="12056"/>
                  </a:lnTo>
                  <a:lnTo>
                    <a:pt x="147" y="11958"/>
                  </a:lnTo>
                  <a:lnTo>
                    <a:pt x="74" y="11861"/>
                  </a:lnTo>
                  <a:lnTo>
                    <a:pt x="25" y="11739"/>
                  </a:lnTo>
                  <a:lnTo>
                    <a:pt x="1" y="11593"/>
                  </a:lnTo>
                  <a:lnTo>
                    <a:pt x="1" y="1656"/>
                  </a:lnTo>
                  <a:lnTo>
                    <a:pt x="1" y="1656"/>
                  </a:lnTo>
                  <a:lnTo>
                    <a:pt x="25" y="1534"/>
                  </a:lnTo>
                  <a:lnTo>
                    <a:pt x="50" y="1437"/>
                  </a:lnTo>
                  <a:lnTo>
                    <a:pt x="123" y="1315"/>
                  </a:lnTo>
                  <a:lnTo>
                    <a:pt x="196" y="1242"/>
                  </a:lnTo>
                  <a:lnTo>
                    <a:pt x="196" y="1242"/>
                  </a:lnTo>
                  <a:lnTo>
                    <a:pt x="342" y="1120"/>
                  </a:lnTo>
                  <a:lnTo>
                    <a:pt x="512" y="974"/>
                  </a:lnTo>
                  <a:lnTo>
                    <a:pt x="926" y="755"/>
                  </a:lnTo>
                  <a:lnTo>
                    <a:pt x="1389" y="536"/>
                  </a:lnTo>
                  <a:lnTo>
                    <a:pt x="1901" y="341"/>
                  </a:lnTo>
                  <a:lnTo>
                    <a:pt x="2461" y="195"/>
                  </a:lnTo>
                  <a:lnTo>
                    <a:pt x="3021" y="73"/>
                  </a:lnTo>
                  <a:lnTo>
                    <a:pt x="3581" y="24"/>
                  </a:lnTo>
                  <a:lnTo>
                    <a:pt x="4166" y="0"/>
                  </a:lnTo>
                  <a:lnTo>
                    <a:pt x="4166" y="0"/>
                  </a:lnTo>
                  <a:lnTo>
                    <a:pt x="4531" y="0"/>
                  </a:lnTo>
                  <a:lnTo>
                    <a:pt x="4872" y="49"/>
                  </a:lnTo>
                  <a:lnTo>
                    <a:pt x="5213" y="98"/>
                  </a:lnTo>
                  <a:lnTo>
                    <a:pt x="5530" y="171"/>
                  </a:lnTo>
                  <a:lnTo>
                    <a:pt x="5822" y="268"/>
                  </a:lnTo>
                  <a:lnTo>
                    <a:pt x="6114" y="365"/>
                  </a:lnTo>
                  <a:lnTo>
                    <a:pt x="6358" y="487"/>
                  </a:lnTo>
                  <a:lnTo>
                    <a:pt x="6626" y="609"/>
                  </a:lnTo>
                  <a:lnTo>
                    <a:pt x="7064" y="901"/>
                  </a:lnTo>
                  <a:lnTo>
                    <a:pt x="7429" y="1169"/>
                  </a:lnTo>
                  <a:lnTo>
                    <a:pt x="7746" y="1437"/>
                  </a:lnTo>
                  <a:lnTo>
                    <a:pt x="8014" y="1681"/>
                  </a:lnTo>
                  <a:lnTo>
                    <a:pt x="8014" y="1681"/>
                  </a:lnTo>
                  <a:lnTo>
                    <a:pt x="8136" y="1802"/>
                  </a:lnTo>
                  <a:lnTo>
                    <a:pt x="8136" y="1802"/>
                  </a:lnTo>
                  <a:lnTo>
                    <a:pt x="8209" y="1875"/>
                  </a:lnTo>
                  <a:lnTo>
                    <a:pt x="8257" y="1973"/>
                  </a:lnTo>
                  <a:lnTo>
                    <a:pt x="8306" y="2095"/>
                  </a:lnTo>
                  <a:lnTo>
                    <a:pt x="8306" y="2192"/>
                  </a:lnTo>
                  <a:lnTo>
                    <a:pt x="8306" y="2192"/>
                  </a:lnTo>
                  <a:close/>
                </a:path>
              </a:pathLst>
            </a:custGeom>
            <a:noFill/>
            <a:ln w="9525" cap="rnd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5"/>
            <p:cNvSpPr/>
            <p:nvPr/>
          </p:nvSpPr>
          <p:spPr>
            <a:xfrm>
              <a:off x="2141650" y="1001650"/>
              <a:ext cx="207675" cy="331250"/>
            </a:xfrm>
            <a:custGeom>
              <a:avLst/>
              <a:gdLst/>
              <a:ahLst/>
              <a:cxnLst/>
              <a:rect l="l" t="t" r="r" b="b"/>
              <a:pathLst>
                <a:path w="8307" h="13250" fill="none" extrusionOk="0">
                  <a:moveTo>
                    <a:pt x="1" y="2192"/>
                  </a:moveTo>
                  <a:lnTo>
                    <a:pt x="1" y="13249"/>
                  </a:lnTo>
                  <a:lnTo>
                    <a:pt x="1" y="13249"/>
                  </a:lnTo>
                  <a:lnTo>
                    <a:pt x="245" y="13030"/>
                  </a:lnTo>
                  <a:lnTo>
                    <a:pt x="537" y="12762"/>
                  </a:lnTo>
                  <a:lnTo>
                    <a:pt x="902" y="12494"/>
                  </a:lnTo>
                  <a:lnTo>
                    <a:pt x="1121" y="12348"/>
                  </a:lnTo>
                  <a:lnTo>
                    <a:pt x="1341" y="12226"/>
                  </a:lnTo>
                  <a:lnTo>
                    <a:pt x="1608" y="12105"/>
                  </a:lnTo>
                  <a:lnTo>
                    <a:pt x="1876" y="11983"/>
                  </a:lnTo>
                  <a:lnTo>
                    <a:pt x="2193" y="11885"/>
                  </a:lnTo>
                  <a:lnTo>
                    <a:pt x="2534" y="11788"/>
                  </a:lnTo>
                  <a:lnTo>
                    <a:pt x="2899" y="11715"/>
                  </a:lnTo>
                  <a:lnTo>
                    <a:pt x="3289" y="11642"/>
                  </a:lnTo>
                  <a:lnTo>
                    <a:pt x="3703" y="11617"/>
                  </a:lnTo>
                  <a:lnTo>
                    <a:pt x="4141" y="11593"/>
                  </a:lnTo>
                  <a:lnTo>
                    <a:pt x="4141" y="11593"/>
                  </a:lnTo>
                  <a:lnTo>
                    <a:pt x="4726" y="11617"/>
                  </a:lnTo>
                  <a:lnTo>
                    <a:pt x="5286" y="11666"/>
                  </a:lnTo>
                  <a:lnTo>
                    <a:pt x="5773" y="11715"/>
                  </a:lnTo>
                  <a:lnTo>
                    <a:pt x="6236" y="11788"/>
                  </a:lnTo>
                  <a:lnTo>
                    <a:pt x="6650" y="11885"/>
                  </a:lnTo>
                  <a:lnTo>
                    <a:pt x="7015" y="11958"/>
                  </a:lnTo>
                  <a:lnTo>
                    <a:pt x="7575" y="12129"/>
                  </a:lnTo>
                  <a:lnTo>
                    <a:pt x="7575" y="12129"/>
                  </a:lnTo>
                  <a:lnTo>
                    <a:pt x="7746" y="12153"/>
                  </a:lnTo>
                  <a:lnTo>
                    <a:pt x="7746" y="12153"/>
                  </a:lnTo>
                  <a:lnTo>
                    <a:pt x="7916" y="12129"/>
                  </a:lnTo>
                  <a:lnTo>
                    <a:pt x="8062" y="12056"/>
                  </a:lnTo>
                  <a:lnTo>
                    <a:pt x="8062" y="12056"/>
                  </a:lnTo>
                  <a:lnTo>
                    <a:pt x="8160" y="11958"/>
                  </a:lnTo>
                  <a:lnTo>
                    <a:pt x="8233" y="11861"/>
                  </a:lnTo>
                  <a:lnTo>
                    <a:pt x="8282" y="11739"/>
                  </a:lnTo>
                  <a:lnTo>
                    <a:pt x="8306" y="11593"/>
                  </a:lnTo>
                  <a:lnTo>
                    <a:pt x="8306" y="1656"/>
                  </a:lnTo>
                  <a:lnTo>
                    <a:pt x="8306" y="1656"/>
                  </a:lnTo>
                  <a:lnTo>
                    <a:pt x="8282" y="1534"/>
                  </a:lnTo>
                  <a:lnTo>
                    <a:pt x="8257" y="1437"/>
                  </a:lnTo>
                  <a:lnTo>
                    <a:pt x="8184" y="1315"/>
                  </a:lnTo>
                  <a:lnTo>
                    <a:pt x="8111" y="1242"/>
                  </a:lnTo>
                  <a:lnTo>
                    <a:pt x="8111" y="1242"/>
                  </a:lnTo>
                  <a:lnTo>
                    <a:pt x="7965" y="1120"/>
                  </a:lnTo>
                  <a:lnTo>
                    <a:pt x="7795" y="974"/>
                  </a:lnTo>
                  <a:lnTo>
                    <a:pt x="7381" y="755"/>
                  </a:lnTo>
                  <a:lnTo>
                    <a:pt x="6918" y="536"/>
                  </a:lnTo>
                  <a:lnTo>
                    <a:pt x="6406" y="341"/>
                  </a:lnTo>
                  <a:lnTo>
                    <a:pt x="5846" y="195"/>
                  </a:lnTo>
                  <a:lnTo>
                    <a:pt x="5286" y="73"/>
                  </a:lnTo>
                  <a:lnTo>
                    <a:pt x="4726" y="24"/>
                  </a:lnTo>
                  <a:lnTo>
                    <a:pt x="4141" y="0"/>
                  </a:lnTo>
                  <a:lnTo>
                    <a:pt x="4141" y="0"/>
                  </a:lnTo>
                  <a:lnTo>
                    <a:pt x="3776" y="0"/>
                  </a:lnTo>
                  <a:lnTo>
                    <a:pt x="3435" y="49"/>
                  </a:lnTo>
                  <a:lnTo>
                    <a:pt x="3094" y="98"/>
                  </a:lnTo>
                  <a:lnTo>
                    <a:pt x="2777" y="171"/>
                  </a:lnTo>
                  <a:lnTo>
                    <a:pt x="2485" y="268"/>
                  </a:lnTo>
                  <a:lnTo>
                    <a:pt x="2193" y="365"/>
                  </a:lnTo>
                  <a:lnTo>
                    <a:pt x="1949" y="487"/>
                  </a:lnTo>
                  <a:lnTo>
                    <a:pt x="1681" y="609"/>
                  </a:lnTo>
                  <a:lnTo>
                    <a:pt x="1243" y="901"/>
                  </a:lnTo>
                  <a:lnTo>
                    <a:pt x="878" y="1169"/>
                  </a:lnTo>
                  <a:lnTo>
                    <a:pt x="561" y="1437"/>
                  </a:lnTo>
                  <a:lnTo>
                    <a:pt x="293" y="1681"/>
                  </a:lnTo>
                  <a:lnTo>
                    <a:pt x="293" y="1681"/>
                  </a:lnTo>
                  <a:lnTo>
                    <a:pt x="171" y="1802"/>
                  </a:lnTo>
                  <a:lnTo>
                    <a:pt x="171" y="1802"/>
                  </a:lnTo>
                  <a:lnTo>
                    <a:pt x="98" y="1875"/>
                  </a:lnTo>
                  <a:lnTo>
                    <a:pt x="50" y="1973"/>
                  </a:lnTo>
                  <a:lnTo>
                    <a:pt x="1" y="2095"/>
                  </a:lnTo>
                  <a:lnTo>
                    <a:pt x="1" y="2192"/>
                  </a:lnTo>
                  <a:lnTo>
                    <a:pt x="1" y="2192"/>
                  </a:lnTo>
                  <a:close/>
                </a:path>
              </a:pathLst>
            </a:custGeom>
            <a:noFill/>
            <a:ln w="9525" cap="rnd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7B9CA84-272F-404D-869F-2294BA6C0D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06099"/>
            <a:ext cx="9144000" cy="286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855234"/>
      </p:ext>
    </p:extLst>
  </p:cSld>
  <p:clrMapOvr>
    <a:masterClrMapping/>
  </p:clrMapOvr>
</p:sld>
</file>

<file path=ppt/theme/theme1.xml><?xml version="1.0" encoding="utf-8"?>
<a:theme xmlns:a="http://schemas.openxmlformats.org/drawingml/2006/main" name="Cymbeline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3378</TotalTime>
  <Words>954</Words>
  <Application>Microsoft Office PowerPoint</Application>
  <PresentationFormat>On-screen Show (16:9)</PresentationFormat>
  <Paragraphs>246</Paragraphs>
  <Slides>87</Slides>
  <Notes>78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91" baseType="lpstr">
      <vt:lpstr>Poppins Light</vt:lpstr>
      <vt:lpstr>Poppins</vt:lpstr>
      <vt:lpstr>Arial</vt:lpstr>
      <vt:lpstr>Cymbeline template</vt:lpstr>
      <vt:lpstr>Bibliyometrik Görselleştirme</vt:lpstr>
      <vt:lpstr>Bibliyometrik veri kaynakları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Literatür çok fazla ! </vt:lpstr>
      <vt:lpstr>Bibliyometrik görselleştirme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Diğer bibliyometrik görselleştirme araçları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Literatür keşif araçları</vt:lpstr>
      <vt:lpstr>PowerPoint Presentation</vt:lpstr>
      <vt:lpstr>PowerPoint Presentation</vt:lpstr>
      <vt:lpstr>PowerPoint Presentation</vt:lpstr>
      <vt:lpstr>PowerPoint Presentation</vt:lpstr>
      <vt:lpstr>Nasıl çalışıyor?</vt:lpstr>
      <vt:lpstr>PowerPoint Presentation</vt:lpstr>
      <vt:lpstr>Nasıl çalışıyor?</vt:lpstr>
      <vt:lpstr>PowerPoint Presentation</vt:lpstr>
      <vt:lpstr>PowerPoint Presentation</vt:lpstr>
      <vt:lpstr>PowerPoint Presentation</vt:lpstr>
      <vt:lpstr>PowerPoint Presentation</vt:lpstr>
      <vt:lpstr>Nasıl çalışıyor?</vt:lpstr>
      <vt:lpstr>PowerPoint Presentation</vt:lpstr>
      <vt:lpstr>PowerPoint Presentation</vt:lpstr>
      <vt:lpstr>PowerPoint Presentation</vt:lpstr>
      <vt:lpstr>Nasıl çalışıyor?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Literatür Tarama</dc:title>
  <dc:creator>Güleda Doğan</dc:creator>
  <cp:lastModifiedBy>guleda_dogan</cp:lastModifiedBy>
  <cp:revision>134</cp:revision>
  <dcterms:modified xsi:type="dcterms:W3CDTF">2022-06-15T18:18:45Z</dcterms:modified>
</cp:coreProperties>
</file>