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20"/>
  </p:notesMasterIdLst>
  <p:sldIdLst>
    <p:sldId id="256" r:id="rId2"/>
    <p:sldId id="262" r:id="rId3"/>
    <p:sldId id="286" r:id="rId4"/>
    <p:sldId id="272" r:id="rId5"/>
    <p:sldId id="287" r:id="rId6"/>
    <p:sldId id="269" r:id="rId7"/>
    <p:sldId id="271" r:id="rId8"/>
    <p:sldId id="288" r:id="rId9"/>
    <p:sldId id="263" r:id="rId10"/>
    <p:sldId id="289" r:id="rId11"/>
    <p:sldId id="259" r:id="rId12"/>
    <p:sldId id="292" r:id="rId13"/>
    <p:sldId id="264" r:id="rId14"/>
    <p:sldId id="290" r:id="rId15"/>
    <p:sldId id="291" r:id="rId16"/>
    <p:sldId id="294" r:id="rId17"/>
    <p:sldId id="273" r:id="rId18"/>
    <p:sldId id="293" r:id="rId19"/>
  </p:sldIdLst>
  <p:sldSz cx="9144000" cy="5143500" type="screen16x9"/>
  <p:notesSz cx="6858000" cy="9144000"/>
  <p:embeddedFontLst>
    <p:embeddedFont>
      <p:font typeface="Quattrocento Sans" panose="020B0604020202020204" charset="0"/>
      <p:regular r:id="rId21"/>
      <p:bold r:id="rId22"/>
      <p:italic r:id="rId23"/>
      <p:boldItalic r:id="rId24"/>
    </p:embeddedFont>
    <p:embeddedFont>
      <p:font typeface="Lora" panose="020B0604020202020204" charset="-94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029776E-429D-4FB6-AD1E-29096621B71C}">
  <a:tblStyle styleId="{C029776E-429D-4FB6-AD1E-29096621B71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747" autoAdjust="0"/>
  </p:normalViewPr>
  <p:slideViewPr>
    <p:cSldViewPr snapToGrid="0">
      <p:cViewPr varScale="1">
        <p:scale>
          <a:sx n="130" d="100"/>
          <a:sy n="130" d="100"/>
        </p:scale>
        <p:origin x="9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Kayıt sayıları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8267-4B35-AC63-73E59EF8CAB5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267-4B35-AC63-73E59EF8CAB5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267-4B35-AC63-73E59EF8CAB5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8267-4B35-AC63-73E59EF8CAB5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267-4B35-AC63-73E59EF8CAB5}"/>
              </c:ext>
            </c:extLst>
          </c:dPt>
          <c:dLbls>
            <c:dLbl>
              <c:idx val="0"/>
              <c:layout>
                <c:manualLayout>
                  <c:x val="9.0308228246906274E-3"/>
                  <c:y val="2.812500000000000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Lora" panose="020B0604020202020204" charset="-94"/>
                        <a:ea typeface="+mn-ea"/>
                        <a:cs typeface="+mn-cs"/>
                      </a:defRPr>
                    </a:pPr>
                    <a:fld id="{5089B68C-020C-4797-92EB-0B837532348C}" type="CATEGORYNAME">
                      <a:rPr lang="en-US"/>
                      <a:pPr>
                        <a:defRPr>
                          <a:solidFill>
                            <a:schemeClr val="tx1"/>
                          </a:solidFill>
                          <a:latin typeface="Lora" panose="020B0604020202020204" charset="-94"/>
                        </a:defRPr>
                      </a:pPr>
                      <a:t>[CATEGORY NAME]</a:t>
                    </a:fld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%16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Lora" panose="020B0604020202020204" charset="-94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8267-4B35-AC63-73E59EF8CAB5}"/>
                </c:ext>
              </c:extLst>
            </c:dLbl>
            <c:dLbl>
              <c:idx val="1"/>
              <c:layout>
                <c:manualLayout>
                  <c:x val="1.7506937640977373E-3"/>
                  <c:y val="7.499999999999999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Lora" panose="020B0604020202020204" charset="-94"/>
                        <a:ea typeface="+mn-ea"/>
                        <a:cs typeface="+mn-cs"/>
                      </a:defRPr>
                    </a:pPr>
                    <a:fld id="{1C14E257-43BA-4C55-9C3E-3C84CFCC13C6}" type="CATEGORYNAME">
                      <a:rPr lang="en-US" dirty="0"/>
                      <a:pPr>
                        <a:defRPr>
                          <a:solidFill>
                            <a:schemeClr val="tx1"/>
                          </a:solidFill>
                          <a:latin typeface="Lora" panose="020B0604020202020204" charset="-94"/>
                        </a:defRPr>
                      </a:pPr>
                      <a:t>[CATEGORY NAME]</a:t>
                    </a:fld>
                    <a:r>
                      <a:rPr lang="en-US" baseline="0" dirty="0"/>
                      <a:t>
</a:t>
                    </a:r>
                    <a:r>
                      <a:rPr lang="en-US" baseline="0" dirty="0" smtClean="0"/>
                      <a:t>%14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Lora" panose="020B0604020202020204" charset="-94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8267-4B35-AC63-73E59EF8CAB5}"/>
                </c:ext>
              </c:extLst>
            </c:dLbl>
            <c:dLbl>
              <c:idx val="2"/>
              <c:layout>
                <c:manualLayout>
                  <c:x val="-0.14180619489191684"/>
                  <c:y val="-2.812500000000000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Lora" panose="020B0604020202020204" charset="-94"/>
                        <a:ea typeface="+mn-ea"/>
                        <a:cs typeface="+mn-cs"/>
                      </a:defRPr>
                    </a:pPr>
                    <a:fld id="{D23D524C-F390-425A-879B-1D6C56D1BEAF}" type="CATEGORYNAME">
                      <a:rPr lang="en-US" dirty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  <a:latin typeface="Lora" panose="020B0604020202020204" charset="-94"/>
                        </a:defRPr>
                      </a:pPr>
                      <a:t>[CATEGORY NAME]</a:t>
                    </a:fld>
                    <a:r>
                      <a:rPr lang="en-US" baseline="0" dirty="0"/>
                      <a:t>
</a:t>
                    </a:r>
                    <a:r>
                      <a:rPr lang="en-US" baseline="0" dirty="0" smtClean="0">
                        <a:solidFill>
                          <a:schemeClr val="bg1"/>
                        </a:solidFill>
                      </a:rPr>
                      <a:t>%36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Lora" panose="020B0604020202020204" charset="-94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267-4B35-AC63-73E59EF8CAB5}"/>
                </c:ext>
              </c:extLst>
            </c:dLbl>
            <c:dLbl>
              <c:idx val="3"/>
              <c:layout>
                <c:manualLayout>
                  <c:x val="-0.1313020323073304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Lora" panose="020B0604020202020204" charset="-94"/>
                        <a:ea typeface="+mn-ea"/>
                        <a:cs typeface="+mn-cs"/>
                      </a:defRPr>
                    </a:pPr>
                    <a:fld id="{3D34A25A-5CF5-4435-B862-15CF66391486}" type="CATEGORYNAME">
                      <a:rPr lang="es-ES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tx1"/>
                          </a:solidFill>
                          <a:latin typeface="Lora" panose="020B0604020202020204" charset="-94"/>
                        </a:defRPr>
                      </a:pPr>
                      <a:t>[CATEGORY NAME]</a:t>
                    </a:fld>
                    <a:r>
                      <a:rPr lang="es-ES" baseline="0" dirty="0"/>
                      <a:t>
</a:t>
                    </a:r>
                    <a:r>
                      <a:rPr lang="es-ES" baseline="0" dirty="0" smtClean="0">
                        <a:solidFill>
                          <a:schemeClr val="bg1"/>
                        </a:solidFill>
                      </a:rPr>
                      <a:t>%34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Lora" panose="020B0604020202020204" charset="-94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8267-4B35-AC63-73E59EF8CAB5}"/>
                </c:ext>
              </c:extLst>
            </c:dLbl>
            <c:dLbl>
              <c:idx val="4"/>
              <c:layout>
                <c:manualLayout>
                  <c:x val="-0.25411604317748671"/>
                  <c:y val="-1.718750000000000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Lora" panose="020B0604020202020204" charset="-94"/>
                        <a:ea typeface="+mn-ea"/>
                        <a:cs typeface="+mn-cs"/>
                      </a:defRPr>
                    </a:pPr>
                    <a:r>
                      <a:rPr lang="en-US" sz="2000" baseline="0" dirty="0" smtClean="0">
                        <a:solidFill>
                          <a:schemeClr val="bg1"/>
                        </a:solidFill>
                        <a:latin typeface="Lora" panose="020B0604020202020204" charset="-94"/>
                      </a:rPr>
                      <a:t>0-2000 </a:t>
                    </a:r>
                    <a:r>
                      <a:rPr lang="en-US" sz="2000" baseline="0" dirty="0">
                        <a:solidFill>
                          <a:schemeClr val="bg1"/>
                        </a:solidFill>
                        <a:latin typeface="Lora" panose="020B0604020202020204" charset="-94"/>
                      </a:rPr>
                      <a:t>
</a:t>
                    </a:r>
                    <a:r>
                      <a:rPr lang="en-US" sz="2000" baseline="0" dirty="0" smtClean="0">
                        <a:solidFill>
                          <a:schemeClr val="bg1"/>
                        </a:solidFill>
                        <a:latin typeface="Lora" panose="020B0604020202020204" charset="-94"/>
                      </a:rPr>
                      <a:t>%70</a:t>
                    </a:r>
                    <a:endParaRPr lang="en-US" sz="2000" dirty="0">
                      <a:solidFill>
                        <a:schemeClr val="bg1"/>
                      </a:solidFill>
                      <a:latin typeface="Lora" panose="020B0604020202020204" charset="-94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Lora" panose="020B0604020202020204" charset="-94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891894127414914"/>
                      <c:h val="0.378124999999999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8267-4B35-AC63-73E59EF8CA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/>
                    </a:solidFill>
                    <a:latin typeface="Lora" panose="020B0604020202020204" charset="-94"/>
                    <a:ea typeface="+mn-ea"/>
                    <a:cs typeface="+mn-cs"/>
                  </a:defRPr>
                </a:pPr>
                <a:endParaRPr lang="tr-T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5000 üzeri</c:v>
                </c:pt>
                <c:pt idx="1">
                  <c:v>2001-5000</c:v>
                </c:pt>
                <c:pt idx="2">
                  <c:v>501-2000</c:v>
                </c:pt>
                <c:pt idx="3">
                  <c:v>500 ve daha az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19</c:v>
                </c:pt>
                <c:pt idx="1">
                  <c:v>17</c:v>
                </c:pt>
                <c:pt idx="2">
                  <c:v>44</c:v>
                </c:pt>
                <c:pt idx="3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67-4B35-AC63-73E59EF8CAB5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" name="Google Shape;334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03915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Üniversitelerden 105’i açık erişim politikası ya da yönergesine sahiptir (açık erişim politikası- 61 üniversite, açık erişim yönergesi- 40 üniversite, hem açık erişim politikası hem de açık erişim yönergesi- 4 üniversite). Politikası ya da yönergesi olan üniversitelerden dokuzunun kurumsal arşivi bulunmamakta, dokuzunun ise kurumsal arşivine erişilememektedir.</a:t>
            </a:r>
            <a:endParaRPr lang="tr-TR" sz="1100" b="0" i="0" u="none" strike="noStrike" cap="none" dirty="0" smtClean="0">
              <a:solidFill>
                <a:srgbClr val="000000"/>
              </a:solidFill>
              <a:effectLst/>
              <a:latin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cs typeface="Arial"/>
                <a:sym typeface="Arial"/>
              </a:rPr>
              <a:t>105/206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cs typeface="Arial"/>
                <a:sym typeface="Arial"/>
              </a:rPr>
              <a:t>87/121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cs typeface="Arial"/>
                <a:sym typeface="Arial"/>
              </a:rPr>
              <a:t>İsimlendirme farklılıkları (yönerge/politika,</a:t>
            </a:r>
            <a:r>
              <a:rPr lang="tr-TR" sz="1100" b="0" i="0" u="none" strike="noStrike" cap="none" baseline="0" dirty="0" smtClean="0">
                <a:solidFill>
                  <a:srgbClr val="000000"/>
                </a:solidFill>
                <a:effectLst/>
                <a:latin typeface="Arial"/>
                <a:cs typeface="Arial"/>
                <a:sym typeface="Arial"/>
              </a:rPr>
              <a:t> açık erişim/açık arşiv/kurumsal arşiv/açık bilim politikası)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Yükümlülük belirten altı politika da eklendiğinde oran %25,7 olmaktadır. Sadece tezler için yükümlülük/zorunluluk belirten beş, sorumluluk belirten 11 politika/yönerge vardır.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Kırklareli Üniversitesi açık erişim politikası (Kırklareli Üniversitesi, 2019) zorunlu bir politika olmamasına rağmen, atama ve yükselmelerde kurumsal açık arşivdeki yayınların dikkate alınacağı belirtilmektedir. </a:t>
            </a: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999410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 smtClean="0"/>
              <a:t>Akademik açık erişim arşivleri veri tabanları</a:t>
            </a:r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 smtClean="0"/>
              <a:t>Akademik arama motorları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 err="1" smtClean="0"/>
              <a:t>OpenAIRE</a:t>
            </a:r>
            <a:r>
              <a:rPr lang="tr-TR" dirty="0" smtClean="0"/>
              <a:t> </a:t>
            </a:r>
            <a:r>
              <a:rPr lang="tr-TR" dirty="0" err="1" smtClean="0"/>
              <a:t>Explore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144382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Üniversite kurumsal açık arşivlerinin diğer arşivler, veri tabanları ya da arama motorları tarafından harmanlanabilmesi için açık arşivlerin birlikte/karşılıklı çalışabilirliğini sağlayan Açık Arşivler Girişimi Üst Veri Harmanlama Protokolüne (OAI-PMH) uyumlu olması gerekir (Open </a:t>
            </a:r>
            <a:r>
              <a:rPr lang="tr-TR" sz="1100" b="0" i="0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Archives</a:t>
            </a:r>
            <a:r>
              <a:rPr lang="tr-T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, 2019a).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tr-TR" sz="1100" b="0" i="0" u="none" strike="noStrike" cap="none" dirty="0" smtClean="0">
              <a:solidFill>
                <a:srgbClr val="000000"/>
              </a:solidFill>
              <a:effectLst/>
              <a:latin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Kurumsal açık arşivlerde yer alan kayıtlar için tanımlayıcı olarak </a:t>
            </a:r>
            <a:r>
              <a:rPr lang="tr-TR" sz="1100" b="0" i="0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Handle</a:t>
            </a:r>
            <a:r>
              <a:rPr lang="tr-T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kullanımı yaygındır.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tr-TR" sz="1100" b="0" i="0" u="none" strike="noStrike" cap="none" dirty="0" smtClean="0">
              <a:solidFill>
                <a:srgbClr val="000000"/>
              </a:solidFill>
              <a:effectLst/>
              <a:latin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cs typeface="Arial"/>
                <a:sym typeface="Arial"/>
              </a:rPr>
              <a:t>68/121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cs typeface="Arial"/>
                <a:sym typeface="Arial"/>
              </a:rPr>
              <a:t>36/121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987746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tr-T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Hacettepe Üniversitesi kurumsal açık arşiv sayfasında CC lisansının türü belirtilmezken, diğer 38 arşivin tümünde aynı lisans (en kısıtlı CC lisansı olan CC-BY NC ND) tercih edilmiştir (25’inde CC-BY NC ND 4.0, 13’ünde CC-BY NC ND 3.0). Bitlis Eren Üniversitesi’nin kurumsal açık arşiv ana sayfasında CC lisansı bulunmamakta ancak her bir kayda ait sayfada CC0 (</a:t>
            </a:r>
            <a:r>
              <a:rPr lang="tr-TR" sz="1100" b="0" i="0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tr-T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domain) 1.0 lisansının yer aldığı görülmektedir.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580666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35ed75ccf_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35ed75ccf_0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49763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>
              <a:buNone/>
            </a:pPr>
            <a:r>
              <a:rPr lang="tr-TR" sz="1100" b="0" i="0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tr-T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tr-TR" sz="1100" b="0" i="0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University</a:t>
            </a:r>
            <a:r>
              <a:rPr lang="tr-T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of Western </a:t>
            </a:r>
            <a:r>
              <a:rPr lang="tr-TR" sz="1100" b="0" i="0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Australia</a:t>
            </a:r>
            <a:r>
              <a:rPr lang="tr-T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. (2019). Open Access </a:t>
            </a:r>
            <a:r>
              <a:rPr lang="tr-TR" sz="1100" b="0" i="0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toolkit</a:t>
            </a:r>
            <a:r>
              <a:rPr lang="tr-T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tr-TR" sz="1100" b="0" i="0" u="none" strike="noStrike" cap="none" dirty="0" err="1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Repository-based</a:t>
            </a:r>
            <a:r>
              <a:rPr lang="tr-T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OA. Erişim adresi: </a:t>
            </a:r>
            <a:r>
              <a:rPr lang="en-US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https://guides.library.uwa.edu.au/c.php?g=325342&amp;p=2178787</a:t>
            </a:r>
            <a:endParaRPr lang="tr-TR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g35694cd56_04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5" name="Google Shape;445;g35694cd56_04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39266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35ed75ccf_0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35ed75ccf_0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35f391192_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35f391192_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 smtClean="0"/>
              <a:t>61 arşivde kayıt</a:t>
            </a:r>
            <a:r>
              <a:rPr lang="tr-TR" baseline="0" dirty="0" smtClean="0"/>
              <a:t> sayısı 1000’in üzerinde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61797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35f391192_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35f391192_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35ed75ccf_0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35ed75ccf_0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İstanbul Şehir Üniversitesi kurumsal açık arşivindeki koleksiyonların çoğu kişisel koleksiyonlardır ve bunlardan Taha Toros koleksiyonunda 33.388 adet gazete kupürü yer almaktadır.</a:t>
            </a: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35f391192_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35f391192_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Kayıt sayısı 50’nin üzerinde olan 101 üniversite kurumsal açık arşivinde her bir yayın türünün toplam kayıt sayısına göre oransal dağılımı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1100" b="0" i="0" u="none" strike="noStrike" cap="none" dirty="0" smtClean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Aykırı değerler dikkate alınmadığında, oranları 0 ile 1 arasında değişen iki yayın türünün makaleler ve tezler olduğu, diğer yayın türleri için bulunan oranların 0,3’ün üzerine çıkmadığı görülmektedir.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704470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 smtClean="0"/>
              <a:t>Oranlar kayıt sayısı 50 ve üzeri</a:t>
            </a:r>
            <a:r>
              <a:rPr lang="tr-TR" baseline="0" dirty="0" smtClean="0"/>
              <a:t> olan 101 üniversite için hesaplanmıştır.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baseline="0" dirty="0" smtClean="0"/>
              <a:t>Parantez içindeki sayılar </a:t>
            </a:r>
            <a:r>
              <a:rPr lang="tr-TR" baseline="0" dirty="0" err="1" smtClean="0"/>
              <a:t>üniiversitelerin</a:t>
            </a:r>
            <a:r>
              <a:rPr lang="tr-TR" baseline="0" dirty="0" smtClean="0"/>
              <a:t> kendi yayımladığı dergilerden gelen makaleler çıkarıldığında bulunan sayılardır. </a:t>
            </a: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996630" y="2003888"/>
            <a:ext cx="4523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-6025" y="3676512"/>
            <a:ext cx="91620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" name="Google Shape;12;p2"/>
          <p:cNvSpPr/>
          <p:nvPr/>
        </p:nvSpPr>
        <p:spPr>
          <a:xfrm>
            <a:off x="1117950" y="3393000"/>
            <a:ext cx="567000" cy="5670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2022300" y="2815923"/>
            <a:ext cx="5591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highlight>
                  <a:srgbClr val="FFCD00"/>
                </a:highlight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9pPr>
          </a:lstStyle>
          <a:p>
            <a:endParaRPr/>
          </a:p>
        </p:txBody>
      </p:sp>
      <p:cxnSp>
        <p:nvCxnSpPr>
          <p:cNvPr id="15" name="Google Shape;15;p3"/>
          <p:cNvCxnSpPr/>
          <p:nvPr/>
        </p:nvCxnSpPr>
        <p:spPr>
          <a:xfrm>
            <a:off x="-6025" y="2571762"/>
            <a:ext cx="19845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" name="Google Shape;16;p3"/>
          <p:cNvSpPr/>
          <p:nvPr/>
        </p:nvSpPr>
        <p:spPr>
          <a:xfrm>
            <a:off x="1117950" y="2288250"/>
            <a:ext cx="567000" cy="5670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ctrTitle"/>
          </p:nvPr>
        </p:nvSpPr>
        <p:spPr>
          <a:xfrm>
            <a:off x="2022225" y="1693523"/>
            <a:ext cx="37878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cxnSp>
        <p:nvCxnSpPr>
          <p:cNvPr id="18" name="Google Shape;18;p3"/>
          <p:cNvCxnSpPr/>
          <p:nvPr/>
        </p:nvCxnSpPr>
        <p:spPr>
          <a:xfrm>
            <a:off x="5898975" y="2571750"/>
            <a:ext cx="32511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1381250" y="922668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1381250" y="1618700"/>
            <a:ext cx="3425400" cy="3231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◉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5012916" y="1618700"/>
            <a:ext cx="3425400" cy="3231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◉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cxnSp>
        <p:nvCxnSpPr>
          <p:cNvPr id="37" name="Google Shape;37;p6"/>
          <p:cNvCxnSpPr/>
          <p:nvPr/>
        </p:nvCxnSpPr>
        <p:spPr>
          <a:xfrm>
            <a:off x="0" y="1131725"/>
            <a:ext cx="13758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8" name="Google Shape;38;p6"/>
          <p:cNvSpPr/>
          <p:nvPr/>
        </p:nvSpPr>
        <p:spPr>
          <a:xfrm>
            <a:off x="817475" y="928767"/>
            <a:ext cx="405900" cy="4059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9" name="Google Shape;39;p6"/>
          <p:cNvCxnSpPr/>
          <p:nvPr/>
        </p:nvCxnSpPr>
        <p:spPr>
          <a:xfrm>
            <a:off x="5265650" y="1131725"/>
            <a:ext cx="38784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1381250" y="922668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1"/>
          </p:nvPr>
        </p:nvSpPr>
        <p:spPr>
          <a:xfrm>
            <a:off x="1381250" y="1651075"/>
            <a:ext cx="2334000" cy="312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◉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2"/>
          </p:nvPr>
        </p:nvSpPr>
        <p:spPr>
          <a:xfrm>
            <a:off x="3834912" y="1651075"/>
            <a:ext cx="2334000" cy="312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◉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3"/>
          </p:nvPr>
        </p:nvSpPr>
        <p:spPr>
          <a:xfrm>
            <a:off x="6288573" y="1651075"/>
            <a:ext cx="2334000" cy="312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◉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cxnSp>
        <p:nvCxnSpPr>
          <p:cNvPr id="46" name="Google Shape;46;p7"/>
          <p:cNvCxnSpPr/>
          <p:nvPr/>
        </p:nvCxnSpPr>
        <p:spPr>
          <a:xfrm>
            <a:off x="0" y="1131725"/>
            <a:ext cx="13758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7" name="Google Shape;47;p7"/>
          <p:cNvSpPr/>
          <p:nvPr/>
        </p:nvSpPr>
        <p:spPr>
          <a:xfrm>
            <a:off x="817475" y="928767"/>
            <a:ext cx="405900" cy="4059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8" name="Google Shape;48;p7"/>
          <p:cNvCxnSpPr/>
          <p:nvPr/>
        </p:nvCxnSpPr>
        <p:spPr>
          <a:xfrm>
            <a:off x="5265650" y="1131725"/>
            <a:ext cx="38784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title"/>
          </p:nvPr>
        </p:nvSpPr>
        <p:spPr>
          <a:xfrm>
            <a:off x="1381250" y="937125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cxnSp>
        <p:nvCxnSpPr>
          <p:cNvPr id="52" name="Google Shape;52;p8"/>
          <p:cNvCxnSpPr/>
          <p:nvPr/>
        </p:nvCxnSpPr>
        <p:spPr>
          <a:xfrm>
            <a:off x="0" y="1131725"/>
            <a:ext cx="13758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3" name="Google Shape;53;p8"/>
          <p:cNvSpPr/>
          <p:nvPr/>
        </p:nvSpPr>
        <p:spPr>
          <a:xfrm>
            <a:off x="817475" y="928767"/>
            <a:ext cx="405900" cy="4059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4" name="Google Shape;54;p8"/>
          <p:cNvCxnSpPr/>
          <p:nvPr/>
        </p:nvCxnSpPr>
        <p:spPr>
          <a:xfrm>
            <a:off x="5265650" y="1131725"/>
            <a:ext cx="38784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Google Shape;62;p10"/>
          <p:cNvCxnSpPr/>
          <p:nvPr/>
        </p:nvCxnSpPr>
        <p:spPr>
          <a:xfrm>
            <a:off x="-6025" y="4513729"/>
            <a:ext cx="91620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3" name="Google Shape;63;p10"/>
          <p:cNvSpPr/>
          <p:nvPr/>
        </p:nvSpPr>
        <p:spPr>
          <a:xfrm>
            <a:off x="4293700" y="4235405"/>
            <a:ext cx="556500" cy="5565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4297650" y="4791900"/>
            <a:ext cx="548700" cy="35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1pPr>
            <a:lvl2pPr lvl="1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2pPr>
            <a:lvl3pPr lvl="2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3pPr>
            <a:lvl4pPr lvl="3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4pPr>
            <a:lvl5pPr lvl="4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5pPr>
            <a:lvl6pPr lvl="5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6pPr>
            <a:lvl7pPr lvl="6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7pPr>
            <a:lvl8pPr lvl="7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8pPr>
            <a:lvl9pPr lvl="8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>
  <p:cSld name="BLANK_1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2400"/>
              <a:buFont typeface="Quattrocento Sans"/>
              <a:buChar char="◉"/>
              <a:defRPr sz="2400"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○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■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381250" y="937117"/>
            <a:ext cx="68097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2pPr>
            <a:lvl3pPr lvl="2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3pPr>
            <a:lvl4pPr lvl="3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4pPr>
            <a:lvl5pPr lvl="4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5pPr>
            <a:lvl6pPr lvl="5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6pPr>
            <a:lvl7pPr lvl="6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7pPr>
            <a:lvl8pPr lvl="7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8pPr>
            <a:lvl9pPr lvl="8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3" r:id="rId4"/>
    <p:sldLayoutId id="2147483654" r:id="rId5"/>
    <p:sldLayoutId id="2147483656" r:id="rId6"/>
    <p:sldLayoutId id="2147483657" r:id="rId7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ctrTitle"/>
          </p:nvPr>
        </p:nvSpPr>
        <p:spPr>
          <a:xfrm>
            <a:off x="996630" y="1820568"/>
            <a:ext cx="4523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 smtClean="0"/>
              <a:t>Akademik Arşivler Mevcut Durum</a:t>
            </a:r>
            <a:endParaRPr dirty="0"/>
          </a:p>
        </p:txBody>
      </p:sp>
      <p:sp>
        <p:nvSpPr>
          <p:cNvPr id="12" name="Google Shape;71;p12"/>
          <p:cNvSpPr txBox="1">
            <a:spLocks/>
          </p:cNvSpPr>
          <p:nvPr/>
        </p:nvSpPr>
        <p:spPr>
          <a:xfrm>
            <a:off x="1656647" y="3737649"/>
            <a:ext cx="5679178" cy="1288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r>
              <a:rPr lang="tr-TR" sz="1400" b="0" dirty="0" err="1" smtClean="0"/>
              <a:t>Güleda</a:t>
            </a:r>
            <a:r>
              <a:rPr lang="tr-TR" sz="1400" b="0" dirty="0" smtClean="0"/>
              <a:t> Doğan</a:t>
            </a:r>
          </a:p>
          <a:p>
            <a:r>
              <a:rPr lang="tr-TR" sz="1400" b="0" dirty="0" smtClean="0"/>
              <a:t>Hacettepe Üniversitesi</a:t>
            </a:r>
          </a:p>
          <a:p>
            <a:r>
              <a:rPr lang="tr-TR" sz="1400" b="0" dirty="0" smtClean="0"/>
              <a:t>Bilgi ve Belge Yönetimi Bölümü</a:t>
            </a:r>
          </a:p>
          <a:p>
            <a:r>
              <a:rPr lang="tr-TR" sz="1400" b="0" dirty="0" smtClean="0"/>
              <a:t>guledaduzyol@gmail.com</a:t>
            </a:r>
          </a:p>
          <a:p>
            <a:r>
              <a:rPr lang="tr-TR" sz="1400" b="0" dirty="0" smtClean="0"/>
              <a:t>@</a:t>
            </a:r>
            <a:r>
              <a:rPr lang="tr-TR" sz="1400" b="0" dirty="0" err="1" smtClean="0"/>
              <a:t>guledaduzyol</a:t>
            </a:r>
            <a:endParaRPr lang="tr-TR" sz="1400" b="0" dirty="0"/>
          </a:p>
        </p:txBody>
      </p:sp>
      <p:sp>
        <p:nvSpPr>
          <p:cNvPr id="14" name="Google Shape;71;p12"/>
          <p:cNvSpPr txBox="1">
            <a:spLocks/>
          </p:cNvSpPr>
          <p:nvPr/>
        </p:nvSpPr>
        <p:spPr>
          <a:xfrm>
            <a:off x="996630" y="2894898"/>
            <a:ext cx="5679178" cy="412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r>
              <a:rPr lang="tr-TR" sz="1400" b="0" dirty="0" smtClean="0"/>
              <a:t>7. Ulusal Açık Bilim Konferansı, 20 Kasım 2019, İzmir</a:t>
            </a:r>
            <a:endParaRPr lang="tr-TR" sz="14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30"/>
          <p:cNvSpPr txBox="1">
            <a:spLocks noGrp="1"/>
          </p:cNvSpPr>
          <p:nvPr>
            <p:ph type="title"/>
          </p:nvPr>
        </p:nvSpPr>
        <p:spPr>
          <a:xfrm>
            <a:off x="1381250" y="922668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000" dirty="0" smtClean="0"/>
              <a:t>Diğer yayın türleri</a:t>
            </a:r>
            <a:endParaRPr sz="3000" dirty="0"/>
          </a:p>
        </p:txBody>
      </p:sp>
      <p:sp>
        <p:nvSpPr>
          <p:cNvPr id="337" name="Google Shape;337;p30"/>
          <p:cNvSpPr txBox="1">
            <a:spLocks noGrp="1"/>
          </p:cNvSpPr>
          <p:nvPr>
            <p:ph type="body" idx="1"/>
          </p:nvPr>
        </p:nvSpPr>
        <p:spPr>
          <a:xfrm>
            <a:off x="3715250" y="1805657"/>
            <a:ext cx="2334000" cy="12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tr-TR" sz="2000" b="1" dirty="0" smtClean="0">
                <a:highlight>
                  <a:srgbClr val="FFCD00"/>
                </a:highlight>
                <a:latin typeface="Lora" panose="020B0604020202020204" charset="-94"/>
              </a:rPr>
              <a:t>Kitap bölümü</a:t>
            </a:r>
            <a:endParaRPr sz="2000" b="1" dirty="0">
              <a:highlight>
                <a:srgbClr val="FFCD00"/>
              </a:highlight>
              <a:latin typeface="Lora" panose="020B0604020202020204" charset="-94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tr-TR" sz="2000" dirty="0" smtClean="0">
                <a:latin typeface="Lora" panose="020B0604020202020204" charset="-94"/>
              </a:rPr>
              <a:t>49 arşivde yok</a:t>
            </a:r>
            <a:endParaRPr sz="2000" dirty="0">
              <a:latin typeface="Lora" panose="020B0604020202020204" charset="-94"/>
            </a:endParaRPr>
          </a:p>
        </p:txBody>
      </p:sp>
      <p:grpSp>
        <p:nvGrpSpPr>
          <p:cNvPr id="343" name="Google Shape;343;p30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344" name="Google Shape;344;p30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30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30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30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8" name="Google Shape;348;p30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16" name="Google Shape;337;p30"/>
          <p:cNvSpPr txBox="1">
            <a:spLocks/>
          </p:cNvSpPr>
          <p:nvPr/>
        </p:nvSpPr>
        <p:spPr>
          <a:xfrm>
            <a:off x="1533650" y="1791375"/>
            <a:ext cx="2334000" cy="12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◉"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indent="0">
              <a:buFont typeface="Quattrocento Sans"/>
              <a:buNone/>
            </a:pPr>
            <a:r>
              <a:rPr lang="tr-TR" sz="2000" b="1" dirty="0" smtClean="0">
                <a:highlight>
                  <a:srgbClr val="FFCD00"/>
                </a:highlight>
                <a:latin typeface="Lora" panose="020B0604020202020204" charset="-94"/>
              </a:rPr>
              <a:t>Rapor</a:t>
            </a:r>
          </a:p>
          <a:p>
            <a:pPr marL="0" indent="0">
              <a:buFont typeface="Quattrocento Sans"/>
              <a:buNone/>
            </a:pPr>
            <a:r>
              <a:rPr lang="tr-TR" sz="2000" dirty="0" smtClean="0">
                <a:latin typeface="Lora" panose="020B0604020202020204" charset="-94"/>
              </a:rPr>
              <a:t>70 arşivde yok</a:t>
            </a:r>
            <a:endParaRPr lang="tr-TR" sz="2000" dirty="0">
              <a:latin typeface="Lora" panose="020B0604020202020204" charset="-94"/>
            </a:endParaRPr>
          </a:p>
        </p:txBody>
      </p:sp>
      <p:sp>
        <p:nvSpPr>
          <p:cNvPr id="19" name="Google Shape;337;p30"/>
          <p:cNvSpPr txBox="1">
            <a:spLocks/>
          </p:cNvSpPr>
          <p:nvPr/>
        </p:nvSpPr>
        <p:spPr>
          <a:xfrm>
            <a:off x="1533650" y="3237224"/>
            <a:ext cx="2334000" cy="12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◉"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indent="0">
              <a:buFont typeface="Quattrocento Sans"/>
              <a:buNone/>
            </a:pPr>
            <a:r>
              <a:rPr lang="tr-TR" sz="2000" b="1" dirty="0" smtClean="0">
                <a:highlight>
                  <a:srgbClr val="FFCD00"/>
                </a:highlight>
                <a:latin typeface="Lora" panose="020B0604020202020204" charset="-94"/>
              </a:rPr>
              <a:t>Bildiri</a:t>
            </a:r>
          </a:p>
          <a:p>
            <a:pPr marL="0" indent="0">
              <a:buFont typeface="Quattrocento Sans"/>
              <a:buNone/>
            </a:pPr>
            <a:r>
              <a:rPr lang="tr-TR" sz="2000" dirty="0" smtClean="0">
                <a:latin typeface="Lora" panose="020B0604020202020204" charset="-94"/>
              </a:rPr>
              <a:t>35 arşivde yok</a:t>
            </a:r>
            <a:endParaRPr lang="tr-TR" sz="2000" dirty="0">
              <a:latin typeface="Lora" panose="020B0604020202020204" charset="-94"/>
            </a:endParaRPr>
          </a:p>
        </p:txBody>
      </p:sp>
      <p:sp>
        <p:nvSpPr>
          <p:cNvPr id="21" name="Google Shape;337;p30"/>
          <p:cNvSpPr txBox="1">
            <a:spLocks noGrp="1"/>
          </p:cNvSpPr>
          <p:nvPr>
            <p:ph type="body" idx="1"/>
          </p:nvPr>
        </p:nvSpPr>
        <p:spPr>
          <a:xfrm>
            <a:off x="3715250" y="3237224"/>
            <a:ext cx="2334000" cy="12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tr-TR" sz="2000" b="1" dirty="0" smtClean="0">
                <a:highlight>
                  <a:srgbClr val="FFCD00"/>
                </a:highlight>
                <a:latin typeface="Lora" panose="020B0604020202020204" charset="-94"/>
              </a:rPr>
              <a:t>Kitap</a:t>
            </a:r>
            <a:endParaRPr sz="2000" b="1" dirty="0">
              <a:highlight>
                <a:srgbClr val="FFCD00"/>
              </a:highlight>
              <a:latin typeface="Lora" panose="020B0604020202020204" charset="-94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tr-TR" sz="2000" dirty="0" smtClean="0">
                <a:latin typeface="Lora" panose="020B0604020202020204" charset="-94"/>
              </a:rPr>
              <a:t>33 arşivde yok</a:t>
            </a:r>
            <a:endParaRPr sz="2000" dirty="0">
              <a:latin typeface="Lora" panose="020B0604020202020204" charset="-94"/>
            </a:endParaRPr>
          </a:p>
        </p:txBody>
      </p:sp>
    </p:spTree>
    <p:extLst>
      <p:ext uri="{BB962C8B-B14F-4D97-AF65-F5344CB8AC3E}">
        <p14:creationId xmlns:p14="http://schemas.microsoft.com/office/powerpoint/2010/main" val="421635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>
            <a:spLocks noGrp="1"/>
          </p:cNvSpPr>
          <p:nvPr>
            <p:ph type="ctrTitle"/>
          </p:nvPr>
        </p:nvSpPr>
        <p:spPr>
          <a:xfrm>
            <a:off x="2022224" y="1693523"/>
            <a:ext cx="4084661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 smtClean="0"/>
              <a:t>Açık bilim politikası</a:t>
            </a:r>
            <a:endParaRPr dirty="0"/>
          </a:p>
        </p:txBody>
      </p:sp>
      <p:sp>
        <p:nvSpPr>
          <p:cNvPr id="111" name="Google Shape;111;p15"/>
          <p:cNvSpPr txBox="1">
            <a:spLocks noGrp="1"/>
          </p:cNvSpPr>
          <p:nvPr>
            <p:ph type="subTitle" idx="1"/>
          </p:nvPr>
        </p:nvSpPr>
        <p:spPr>
          <a:xfrm>
            <a:off x="2022300" y="2815923"/>
            <a:ext cx="5591400" cy="45146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000" dirty="0" smtClean="0">
                <a:latin typeface="Lora" panose="020B0604020202020204" charset="-94"/>
              </a:rPr>
              <a:t>105 üniversite (%51)</a:t>
            </a:r>
            <a:endParaRPr sz="2000" dirty="0">
              <a:latin typeface="Lora" panose="020B0604020202020204" charset="-94"/>
            </a:endParaRPr>
          </a:p>
        </p:txBody>
      </p:sp>
      <p:sp>
        <p:nvSpPr>
          <p:cNvPr id="113" name="Google Shape;113;p15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grpSp>
        <p:nvGrpSpPr>
          <p:cNvPr id="13" name="Google Shape;264;p25"/>
          <p:cNvGrpSpPr/>
          <p:nvPr/>
        </p:nvGrpSpPr>
        <p:grpSpPr>
          <a:xfrm>
            <a:off x="1292015" y="2448499"/>
            <a:ext cx="214625" cy="214625"/>
            <a:chOff x="2594050" y="1631825"/>
            <a:chExt cx="439625" cy="439625"/>
          </a:xfrm>
        </p:grpSpPr>
        <p:sp>
          <p:nvSpPr>
            <p:cNvPr id="14" name="Google Shape;265;p25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266;p25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267;p25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268;p25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" name="Google Shape;408;p36"/>
          <p:cNvSpPr txBox="1">
            <a:spLocks/>
          </p:cNvSpPr>
          <p:nvPr/>
        </p:nvSpPr>
        <p:spPr>
          <a:xfrm>
            <a:off x="2022223" y="3267384"/>
            <a:ext cx="6811383" cy="1556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2400"/>
              <a:buFont typeface="Quattrocento Sans"/>
              <a:buChar char="◉"/>
              <a:defRPr sz="24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○"/>
              <a:defRPr sz="20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■"/>
              <a:defRPr sz="20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342900" indent="-342900">
              <a:spcBef>
                <a:spcPts val="0"/>
              </a:spcBef>
            </a:pPr>
            <a:r>
              <a:rPr lang="tr-TR" sz="2000" dirty="0" smtClean="0">
                <a:latin typeface="Lora"/>
                <a:ea typeface="Lora"/>
                <a:cs typeface="Lora"/>
                <a:sym typeface="Lora"/>
              </a:rPr>
              <a:t>87 akademik arşiv için politika mevcut (%72)</a:t>
            </a:r>
          </a:p>
          <a:p>
            <a:pPr marL="342900" indent="-342900"/>
            <a:r>
              <a:rPr lang="tr-TR" sz="2000" dirty="0" smtClean="0">
                <a:latin typeface="Lora"/>
                <a:ea typeface="Lora"/>
                <a:cs typeface="Lora"/>
                <a:sym typeface="Lora"/>
              </a:rPr>
              <a:t>33 arşivin politikası arşivde görünür/erişilebilir (%27)</a:t>
            </a:r>
          </a:p>
          <a:p>
            <a:pPr marL="342900" indent="-342900"/>
            <a:r>
              <a:rPr lang="tr-TR" sz="2000" dirty="0" smtClean="0">
                <a:latin typeface="Lora"/>
                <a:ea typeface="Lora"/>
                <a:cs typeface="Lora"/>
                <a:sym typeface="Lora"/>
              </a:rPr>
              <a:t>Senato onaylı 40 politika</a:t>
            </a:r>
          </a:p>
          <a:p>
            <a:pPr marL="342900" indent="-342900"/>
            <a:r>
              <a:rPr lang="tr-TR" sz="2000" dirty="0" smtClean="0">
                <a:latin typeface="Lora"/>
                <a:ea typeface="Lora"/>
                <a:cs typeface="Lora"/>
                <a:sym typeface="Lora"/>
              </a:rPr>
              <a:t>19 zorunlu politika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0"/>
          <p:cNvSpPr txBox="1">
            <a:spLocks noGrp="1"/>
          </p:cNvSpPr>
          <p:nvPr>
            <p:ph type="title"/>
          </p:nvPr>
        </p:nvSpPr>
        <p:spPr>
          <a:xfrm>
            <a:off x="1381249" y="922668"/>
            <a:ext cx="4848101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000" dirty="0" smtClean="0"/>
              <a:t>ROARMAP</a:t>
            </a:r>
            <a:endParaRPr sz="3000" dirty="0"/>
          </a:p>
        </p:txBody>
      </p:sp>
      <p:sp>
        <p:nvSpPr>
          <p:cNvPr id="171" name="Google Shape;171;p20"/>
          <p:cNvSpPr txBox="1">
            <a:spLocks noGrp="1"/>
          </p:cNvSpPr>
          <p:nvPr>
            <p:ph type="body" idx="1"/>
          </p:nvPr>
        </p:nvSpPr>
        <p:spPr>
          <a:xfrm>
            <a:off x="1381249" y="1627451"/>
            <a:ext cx="6766710" cy="312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/>
            <a:r>
              <a:rPr lang="tr-TR" sz="2000" dirty="0" smtClean="0">
                <a:latin typeface="Lora" panose="020B0604020202020204" charset="-94"/>
              </a:rPr>
              <a:t>46 üniversite (58 kayıt, güncel sayı 61)</a:t>
            </a:r>
          </a:p>
          <a:p>
            <a:pPr marL="342900"/>
            <a:r>
              <a:rPr lang="tr-TR" sz="2000" dirty="0" smtClean="0">
                <a:latin typeface="Lora" panose="020B0604020202020204" charset="-94"/>
              </a:rPr>
              <a:t>Politika bağlantısı olmayan 10, çalışmayan 14 kayıt</a:t>
            </a:r>
          </a:p>
          <a:p>
            <a:pPr marL="342900"/>
            <a:r>
              <a:rPr lang="tr-TR" sz="2000" dirty="0" smtClean="0">
                <a:latin typeface="Lora" panose="020B0604020202020204" charset="-94"/>
              </a:rPr>
              <a:t>Güncel politikalar yer almıyor!</a:t>
            </a:r>
          </a:p>
          <a:p>
            <a:pPr marL="342900"/>
            <a:r>
              <a:rPr lang="tr-TR" sz="2000" dirty="0" err="1" smtClean="0">
                <a:latin typeface="Lora" panose="020B0604020202020204" charset="-94"/>
              </a:rPr>
              <a:t>Dublikasyon</a:t>
            </a:r>
            <a:r>
              <a:rPr lang="tr-TR" sz="2000" dirty="0" smtClean="0">
                <a:latin typeface="Lora" panose="020B0604020202020204" charset="-94"/>
              </a:rPr>
              <a:t> sorunu (4 üniversite)</a:t>
            </a:r>
          </a:p>
          <a:p>
            <a:pPr marL="342900"/>
            <a:r>
              <a:rPr lang="tr-TR" sz="2000" dirty="0" smtClean="0">
                <a:latin typeface="Lora" panose="020B0604020202020204" charset="-94"/>
              </a:rPr>
              <a:t>30 arşivin sayfasında </a:t>
            </a:r>
            <a:r>
              <a:rPr lang="tr-TR" sz="2000" dirty="0" err="1" smtClean="0">
                <a:latin typeface="Lora" panose="020B0604020202020204" charset="-94"/>
              </a:rPr>
              <a:t>ROARMAP’a</a:t>
            </a:r>
            <a:r>
              <a:rPr lang="tr-TR" sz="2000" dirty="0" smtClean="0">
                <a:latin typeface="Lora" panose="020B0604020202020204" charset="-94"/>
              </a:rPr>
              <a:t> kayıtlı olduğu belirtiliyor</a:t>
            </a:r>
          </a:p>
          <a:p>
            <a:pPr marL="628650" lvl="1" indent="-268288"/>
            <a:r>
              <a:rPr lang="tr-TR" dirty="0" smtClean="0">
                <a:latin typeface="Lora" panose="020B0604020202020204" charset="-94"/>
              </a:rPr>
              <a:t>19’unun hiç kaydı yok</a:t>
            </a:r>
          </a:p>
          <a:p>
            <a:pPr marL="628650" lvl="1" indent="-268288"/>
            <a:r>
              <a:rPr lang="tr-TR" dirty="0" smtClean="0">
                <a:latin typeface="Lora" panose="020B0604020202020204" charset="-94"/>
              </a:rPr>
              <a:t>4’ünde politika bağlantısı yok/çalışmıyor</a:t>
            </a:r>
          </a:p>
        </p:txBody>
      </p:sp>
      <p:grpSp>
        <p:nvGrpSpPr>
          <p:cNvPr id="174" name="Google Shape;174;p20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75" name="Google Shape;175;p20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0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0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0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9" name="Google Shape;179;p20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3213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0"/>
          <p:cNvSpPr txBox="1">
            <a:spLocks noGrp="1"/>
          </p:cNvSpPr>
          <p:nvPr>
            <p:ph type="title"/>
          </p:nvPr>
        </p:nvSpPr>
        <p:spPr>
          <a:xfrm>
            <a:off x="1381249" y="922668"/>
            <a:ext cx="4848101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000" dirty="0" err="1" smtClean="0"/>
              <a:t>OpenDOAR</a:t>
            </a:r>
            <a:r>
              <a:rPr lang="tr-TR" sz="3000" dirty="0" smtClean="0"/>
              <a:t> ve ROAR</a:t>
            </a:r>
            <a:endParaRPr sz="3000" dirty="0"/>
          </a:p>
        </p:txBody>
      </p:sp>
      <p:sp>
        <p:nvSpPr>
          <p:cNvPr id="171" name="Google Shape;171;p20"/>
          <p:cNvSpPr txBox="1">
            <a:spLocks noGrp="1"/>
          </p:cNvSpPr>
          <p:nvPr>
            <p:ph type="body" idx="1"/>
          </p:nvPr>
        </p:nvSpPr>
        <p:spPr>
          <a:xfrm>
            <a:off x="1381249" y="1824251"/>
            <a:ext cx="3345872" cy="312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tr-TR" sz="2000" b="1" dirty="0" err="1" smtClean="0">
                <a:highlight>
                  <a:srgbClr val="FFCD00"/>
                </a:highlight>
                <a:latin typeface="Lora" panose="020B0604020202020204" charset="-94"/>
              </a:rPr>
              <a:t>OpenDOAR</a:t>
            </a:r>
            <a:endParaRPr sz="2000" b="1" dirty="0">
              <a:highlight>
                <a:srgbClr val="FFCD00"/>
              </a:highlight>
              <a:latin typeface="Lora" panose="020B0604020202020204" charset="-94"/>
            </a:endParaRPr>
          </a:p>
          <a:p>
            <a:pPr marL="342900"/>
            <a:r>
              <a:rPr lang="tr-TR" sz="2000" dirty="0" smtClean="0">
                <a:latin typeface="Lora" panose="020B0604020202020204" charset="-94"/>
              </a:rPr>
              <a:t>74 arşiv (%61)</a:t>
            </a:r>
          </a:p>
          <a:p>
            <a:pPr marL="342900"/>
            <a:r>
              <a:rPr lang="tr-TR" sz="2000" dirty="0" smtClean="0">
                <a:latin typeface="Lora" panose="020B0604020202020204" charset="-94"/>
              </a:rPr>
              <a:t>Temmuz 116, güncel 123</a:t>
            </a:r>
          </a:p>
          <a:p>
            <a:pPr marL="342900"/>
            <a:r>
              <a:rPr lang="tr-TR" sz="2000" dirty="0" smtClean="0">
                <a:latin typeface="Lora" panose="020B0604020202020204" charset="-94"/>
              </a:rPr>
              <a:t>39 arşivin web sayfasında bilgi yok</a:t>
            </a:r>
          </a:p>
          <a:p>
            <a:pPr marL="342900"/>
            <a:r>
              <a:rPr lang="tr-TR" sz="2000" dirty="0" smtClean="0">
                <a:latin typeface="Lora" panose="020B0604020202020204" charset="-94"/>
              </a:rPr>
              <a:t>7 arşivin web sayfasında bilgi var ancak taranmıyor</a:t>
            </a:r>
            <a:endParaRPr sz="2000" dirty="0">
              <a:latin typeface="Lora" panose="020B0604020202020204" charset="-94"/>
            </a:endParaRPr>
          </a:p>
        </p:txBody>
      </p:sp>
      <p:sp>
        <p:nvSpPr>
          <p:cNvPr id="172" name="Google Shape;172;p20"/>
          <p:cNvSpPr txBox="1">
            <a:spLocks noGrp="1"/>
          </p:cNvSpPr>
          <p:nvPr>
            <p:ph type="body" idx="2"/>
          </p:nvPr>
        </p:nvSpPr>
        <p:spPr>
          <a:xfrm>
            <a:off x="5102679" y="1836031"/>
            <a:ext cx="3339192" cy="312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tr-TR" sz="2000" b="1" dirty="0" smtClean="0">
                <a:highlight>
                  <a:srgbClr val="FFCD00"/>
                </a:highlight>
                <a:latin typeface="Lora" panose="020B0604020202020204" charset="-94"/>
              </a:rPr>
              <a:t>ROAR</a:t>
            </a:r>
            <a:endParaRPr sz="2000" b="1" dirty="0">
              <a:highlight>
                <a:srgbClr val="FFCD00"/>
              </a:highlight>
              <a:latin typeface="Lora" panose="020B0604020202020204" charset="-94"/>
            </a:endParaRPr>
          </a:p>
          <a:p>
            <a:pPr marL="342900"/>
            <a:r>
              <a:rPr lang="tr-TR" sz="2000" dirty="0" smtClean="0">
                <a:latin typeface="Lora" panose="020B0604020202020204" charset="-94"/>
              </a:rPr>
              <a:t>45 arşiv (%39)</a:t>
            </a:r>
          </a:p>
          <a:p>
            <a:pPr marL="342900"/>
            <a:r>
              <a:rPr lang="tr-TR" sz="2000" dirty="0" smtClean="0">
                <a:latin typeface="Lora" panose="020B0604020202020204" charset="-94"/>
              </a:rPr>
              <a:t>Temmuz/güncel 92</a:t>
            </a:r>
          </a:p>
          <a:p>
            <a:pPr marL="342900"/>
            <a:r>
              <a:rPr lang="tr-TR" sz="2000" dirty="0" smtClean="0">
                <a:latin typeface="Lora" panose="020B0604020202020204" charset="-94"/>
              </a:rPr>
              <a:t>24 arşivin web sayfasında bilgi yok</a:t>
            </a:r>
          </a:p>
          <a:p>
            <a:pPr marL="342900"/>
            <a:r>
              <a:rPr lang="tr-TR" sz="2000" dirty="0" smtClean="0">
                <a:latin typeface="Lora" panose="020B0604020202020204" charset="-94"/>
              </a:rPr>
              <a:t>13 arşivin web sayfasında bilgi var ancak taranmıyor</a:t>
            </a:r>
            <a:endParaRPr sz="2000" dirty="0">
              <a:latin typeface="Lora" panose="020B0604020202020204" charset="-94"/>
            </a:endParaRPr>
          </a:p>
        </p:txBody>
      </p:sp>
      <p:grpSp>
        <p:nvGrpSpPr>
          <p:cNvPr id="174" name="Google Shape;174;p20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75" name="Google Shape;175;p20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0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0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0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9" name="Google Shape;179;p20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0"/>
          <p:cNvSpPr txBox="1">
            <a:spLocks noGrp="1"/>
          </p:cNvSpPr>
          <p:nvPr>
            <p:ph type="title"/>
          </p:nvPr>
        </p:nvSpPr>
        <p:spPr>
          <a:xfrm>
            <a:off x="1381249" y="922668"/>
            <a:ext cx="4848101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000" dirty="0" smtClean="0"/>
              <a:t>BASE ve </a:t>
            </a:r>
            <a:r>
              <a:rPr lang="tr-TR" sz="3000" dirty="0" err="1" smtClean="0"/>
              <a:t>OpenAIRE</a:t>
            </a:r>
            <a:endParaRPr sz="3000" dirty="0"/>
          </a:p>
        </p:txBody>
      </p:sp>
      <p:sp>
        <p:nvSpPr>
          <p:cNvPr id="171" name="Google Shape;171;p20"/>
          <p:cNvSpPr txBox="1">
            <a:spLocks noGrp="1"/>
          </p:cNvSpPr>
          <p:nvPr>
            <p:ph type="body" idx="1"/>
          </p:nvPr>
        </p:nvSpPr>
        <p:spPr>
          <a:xfrm>
            <a:off x="1381249" y="1824251"/>
            <a:ext cx="3288722" cy="312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tr-TR" sz="2000" b="1" dirty="0" smtClean="0">
                <a:highlight>
                  <a:srgbClr val="FFCD00"/>
                </a:highlight>
                <a:latin typeface="Lora" panose="020B0604020202020204" charset="-94"/>
              </a:rPr>
              <a:t>BASE</a:t>
            </a:r>
            <a:endParaRPr sz="2000" b="1" dirty="0">
              <a:highlight>
                <a:srgbClr val="FFCD00"/>
              </a:highlight>
              <a:latin typeface="Lora" panose="020B0604020202020204" charset="-94"/>
            </a:endParaRPr>
          </a:p>
          <a:p>
            <a:pPr marL="342900"/>
            <a:r>
              <a:rPr lang="tr-TR" sz="2000" dirty="0" smtClean="0">
                <a:latin typeface="Lora" panose="020B0604020202020204" charset="-94"/>
              </a:rPr>
              <a:t>34 arşiv (%28)</a:t>
            </a:r>
          </a:p>
          <a:p>
            <a:pPr marL="342900"/>
            <a:r>
              <a:rPr lang="tr-TR" sz="2000" dirty="0" smtClean="0">
                <a:latin typeface="Lora" panose="020B0604020202020204" charset="-94"/>
              </a:rPr>
              <a:t>17 arşivin web sayfasında bilgi yok</a:t>
            </a:r>
          </a:p>
          <a:p>
            <a:pPr marL="342900"/>
            <a:r>
              <a:rPr lang="tr-TR" sz="2000" dirty="0" smtClean="0">
                <a:latin typeface="Lora" panose="020B0604020202020204" charset="-94"/>
              </a:rPr>
              <a:t>22 arşivin web sayfasında bilgi var ancak taranmıyor</a:t>
            </a:r>
            <a:endParaRPr sz="2000" dirty="0">
              <a:latin typeface="Lora" panose="020B0604020202020204" charset="-94"/>
            </a:endParaRPr>
          </a:p>
        </p:txBody>
      </p:sp>
      <p:sp>
        <p:nvSpPr>
          <p:cNvPr id="172" name="Google Shape;172;p20"/>
          <p:cNvSpPr txBox="1">
            <a:spLocks noGrp="1"/>
          </p:cNvSpPr>
          <p:nvPr>
            <p:ph type="body" idx="2"/>
          </p:nvPr>
        </p:nvSpPr>
        <p:spPr>
          <a:xfrm>
            <a:off x="5190181" y="1824251"/>
            <a:ext cx="3194539" cy="312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tr-TR" sz="2000" b="1" dirty="0" err="1" smtClean="0">
                <a:highlight>
                  <a:srgbClr val="FFCD00"/>
                </a:highlight>
                <a:latin typeface="Lora" panose="020B0604020202020204" charset="-94"/>
              </a:rPr>
              <a:t>OpenAIRE</a:t>
            </a:r>
            <a:r>
              <a:rPr lang="tr-TR" sz="2000" b="1" dirty="0" smtClean="0">
                <a:highlight>
                  <a:srgbClr val="FFCD00"/>
                </a:highlight>
                <a:latin typeface="Lora" panose="020B0604020202020204" charset="-94"/>
              </a:rPr>
              <a:t> </a:t>
            </a:r>
            <a:r>
              <a:rPr lang="tr-TR" sz="2000" b="1" dirty="0" err="1" smtClean="0">
                <a:highlight>
                  <a:srgbClr val="FFCD00"/>
                </a:highlight>
                <a:latin typeface="Lora" panose="020B0604020202020204" charset="-94"/>
              </a:rPr>
              <a:t>Explore</a:t>
            </a:r>
            <a:endParaRPr sz="2000" b="1" dirty="0">
              <a:highlight>
                <a:srgbClr val="FFCD00"/>
              </a:highlight>
              <a:latin typeface="Lora" panose="020B0604020202020204" charset="-94"/>
            </a:endParaRPr>
          </a:p>
          <a:p>
            <a:pPr marL="285750" indent="-285750"/>
            <a:r>
              <a:rPr lang="tr-TR" sz="2000" dirty="0" smtClean="0">
                <a:latin typeface="Lora" panose="020B0604020202020204" charset="-94"/>
              </a:rPr>
              <a:t>47 arşiv (%39)</a:t>
            </a:r>
          </a:p>
          <a:p>
            <a:pPr marL="285750" indent="-285750"/>
            <a:r>
              <a:rPr lang="tr-TR" sz="2000" dirty="0" smtClean="0">
                <a:latin typeface="Lora" panose="020B0604020202020204" charset="-94"/>
              </a:rPr>
              <a:t>23 arşivin web sayfasında bilgi yok</a:t>
            </a:r>
          </a:p>
          <a:p>
            <a:pPr marL="285750" indent="-285750"/>
            <a:r>
              <a:rPr lang="tr-TR" sz="2000" dirty="0" smtClean="0">
                <a:latin typeface="Lora" panose="020B0604020202020204" charset="-94"/>
              </a:rPr>
              <a:t>16 arşivin web sayfasında bilgi var ancak taranmıyor</a:t>
            </a:r>
            <a:endParaRPr sz="2000" dirty="0">
              <a:latin typeface="Lora" panose="020B0604020202020204" charset="-94"/>
            </a:endParaRPr>
          </a:p>
        </p:txBody>
      </p:sp>
      <p:grpSp>
        <p:nvGrpSpPr>
          <p:cNvPr id="174" name="Google Shape;174;p20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75" name="Google Shape;175;p20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0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0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0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9" name="Google Shape;179;p20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405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0"/>
          <p:cNvSpPr txBox="1">
            <a:spLocks noGrp="1"/>
          </p:cNvSpPr>
          <p:nvPr>
            <p:ph type="title"/>
          </p:nvPr>
        </p:nvSpPr>
        <p:spPr>
          <a:xfrm>
            <a:off x="1381249" y="922668"/>
            <a:ext cx="4848101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000" dirty="0" smtClean="0"/>
              <a:t>OAI-PMH ve </a:t>
            </a:r>
            <a:r>
              <a:rPr lang="tr-TR" sz="3000" dirty="0" err="1" smtClean="0"/>
              <a:t>Handle</a:t>
            </a:r>
            <a:endParaRPr sz="3000" dirty="0"/>
          </a:p>
        </p:txBody>
      </p:sp>
      <p:sp>
        <p:nvSpPr>
          <p:cNvPr id="171" name="Google Shape;171;p20"/>
          <p:cNvSpPr txBox="1">
            <a:spLocks noGrp="1"/>
          </p:cNvSpPr>
          <p:nvPr>
            <p:ph type="body" idx="1"/>
          </p:nvPr>
        </p:nvSpPr>
        <p:spPr>
          <a:xfrm>
            <a:off x="1381249" y="1553972"/>
            <a:ext cx="6766710" cy="312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/>
            <a:r>
              <a:rPr lang="tr-TR" sz="2000" dirty="0" smtClean="0">
                <a:latin typeface="Lora" panose="020B0604020202020204" charset="-94"/>
              </a:rPr>
              <a:t>48 arşiv (%40) OAI-PMH uyumlu</a:t>
            </a:r>
          </a:p>
          <a:p>
            <a:pPr marL="342900"/>
            <a:r>
              <a:rPr lang="tr-TR" sz="2000" dirty="0" smtClean="0">
                <a:latin typeface="Lora" panose="020B0604020202020204" charset="-94"/>
              </a:rPr>
              <a:t>14 arşivin sayfasında bu bilgi yok</a:t>
            </a:r>
          </a:p>
          <a:p>
            <a:pPr marL="342900"/>
            <a:r>
              <a:rPr lang="tr-TR" sz="2000" dirty="0" smtClean="0">
                <a:latin typeface="Lora" panose="020B0604020202020204" charset="-94"/>
              </a:rPr>
              <a:t>6 arşiv sayfasında belirtmesine rağmen OAI-PMH uyumlu değil</a:t>
            </a:r>
          </a:p>
          <a:p>
            <a:pPr marL="342900"/>
            <a:r>
              <a:rPr lang="tr-TR" sz="2000" dirty="0" smtClean="0">
                <a:latin typeface="Lora" panose="020B0604020202020204" charset="-94"/>
              </a:rPr>
              <a:t>68 arşivde çalışır </a:t>
            </a:r>
            <a:r>
              <a:rPr lang="tr-TR" sz="2000" dirty="0" err="1" smtClean="0">
                <a:latin typeface="Lora" panose="020B0604020202020204" charset="-94"/>
              </a:rPr>
              <a:t>Handle</a:t>
            </a:r>
            <a:r>
              <a:rPr lang="tr-TR" sz="2000" dirty="0" smtClean="0">
                <a:latin typeface="Lora" panose="020B0604020202020204" charset="-94"/>
              </a:rPr>
              <a:t> bağlantıları mevcut</a:t>
            </a:r>
          </a:p>
          <a:p>
            <a:pPr marL="342900"/>
            <a:r>
              <a:rPr lang="tr-TR" sz="2000" dirty="0" smtClean="0">
                <a:latin typeface="Lora" panose="020B0604020202020204" charset="-94"/>
              </a:rPr>
              <a:t>36 arşivde </a:t>
            </a:r>
            <a:r>
              <a:rPr lang="tr-TR" sz="2000" dirty="0" err="1" smtClean="0">
                <a:latin typeface="Lora" panose="020B0604020202020204" charset="-94"/>
              </a:rPr>
              <a:t>Handle</a:t>
            </a:r>
            <a:r>
              <a:rPr lang="tr-TR" sz="2000" dirty="0" smtClean="0">
                <a:latin typeface="Lora" panose="020B0604020202020204" charset="-94"/>
              </a:rPr>
              <a:t> bağlantıları çalışmıyor</a:t>
            </a:r>
          </a:p>
          <a:p>
            <a:pPr marL="342900"/>
            <a:r>
              <a:rPr lang="tr-TR" sz="2000" dirty="0" smtClean="0">
                <a:latin typeface="Lora" panose="020B0604020202020204" charset="-94"/>
              </a:rPr>
              <a:t>40 arşiv sayfasında </a:t>
            </a:r>
            <a:r>
              <a:rPr lang="tr-TR" sz="2000" dirty="0" err="1" smtClean="0">
                <a:latin typeface="Lora" panose="020B0604020202020204" charset="-94"/>
              </a:rPr>
              <a:t>Handle</a:t>
            </a:r>
            <a:r>
              <a:rPr lang="tr-TR" sz="2000" dirty="0" smtClean="0">
                <a:latin typeface="Lora" panose="020B0604020202020204" charset="-94"/>
              </a:rPr>
              <a:t> kullanıldığı belirtilmiş (6’sında </a:t>
            </a:r>
            <a:r>
              <a:rPr lang="tr-TR" sz="2000" dirty="0" err="1" smtClean="0">
                <a:latin typeface="Lora" panose="020B0604020202020204" charset="-94"/>
              </a:rPr>
              <a:t>Handle</a:t>
            </a:r>
            <a:r>
              <a:rPr lang="tr-TR" sz="2000" dirty="0" smtClean="0">
                <a:latin typeface="Lora" panose="020B0604020202020204" charset="-94"/>
              </a:rPr>
              <a:t> bağlantıları çalışmıyor)</a:t>
            </a:r>
          </a:p>
        </p:txBody>
      </p:sp>
      <p:grpSp>
        <p:nvGrpSpPr>
          <p:cNvPr id="174" name="Google Shape;174;p20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75" name="Google Shape;175;p20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0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0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0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9" name="Google Shape;179;p20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2369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0"/>
          <p:cNvSpPr txBox="1">
            <a:spLocks noGrp="1"/>
          </p:cNvSpPr>
          <p:nvPr>
            <p:ph type="title"/>
          </p:nvPr>
        </p:nvSpPr>
        <p:spPr>
          <a:xfrm>
            <a:off x="1381249" y="922668"/>
            <a:ext cx="4848101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000" dirty="0" smtClean="0"/>
              <a:t>Creative </a:t>
            </a:r>
            <a:r>
              <a:rPr lang="tr-TR" sz="3000" dirty="0" err="1" smtClean="0"/>
              <a:t>Commons</a:t>
            </a:r>
            <a:endParaRPr sz="3000" dirty="0"/>
          </a:p>
        </p:txBody>
      </p:sp>
      <p:sp>
        <p:nvSpPr>
          <p:cNvPr id="171" name="Google Shape;171;p20"/>
          <p:cNvSpPr txBox="1">
            <a:spLocks noGrp="1"/>
          </p:cNvSpPr>
          <p:nvPr>
            <p:ph type="body" idx="1"/>
          </p:nvPr>
        </p:nvSpPr>
        <p:spPr>
          <a:xfrm>
            <a:off x="1381249" y="1553972"/>
            <a:ext cx="6766710" cy="312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/>
            <a:r>
              <a:rPr lang="tr-TR" sz="2000" dirty="0" smtClean="0">
                <a:latin typeface="Lora" panose="020B0604020202020204" charset="-94"/>
              </a:rPr>
              <a:t>39 arşivde CC lisansı ana sayfaya ekli</a:t>
            </a:r>
          </a:p>
          <a:p>
            <a:pPr marL="342900"/>
            <a:r>
              <a:rPr lang="tr-TR" sz="2000" dirty="0" smtClean="0">
                <a:latin typeface="Lora" panose="020B0604020202020204" charset="-94"/>
              </a:rPr>
              <a:t>38 arşivde en kısıtlı </a:t>
            </a:r>
            <a:r>
              <a:rPr lang="tr-TR" sz="2000" dirty="0">
                <a:latin typeface="Lora" panose="020B0604020202020204" charset="-94"/>
              </a:rPr>
              <a:t>lisans (CC-BY NC </a:t>
            </a:r>
            <a:r>
              <a:rPr lang="tr-TR" sz="2000" dirty="0" smtClean="0">
                <a:latin typeface="Lora" panose="020B0604020202020204" charset="-94"/>
              </a:rPr>
              <a:t>ND)</a:t>
            </a:r>
          </a:p>
          <a:p>
            <a:pPr marL="342900"/>
            <a:r>
              <a:rPr lang="tr-TR" sz="2000" dirty="0" smtClean="0">
                <a:latin typeface="Lora" panose="020B0604020202020204" charset="-94"/>
              </a:rPr>
              <a:t>Bitlis Eren Üniversitesi CC0</a:t>
            </a:r>
          </a:p>
          <a:p>
            <a:pPr marL="342900"/>
            <a:r>
              <a:rPr lang="tr-TR" sz="2000" dirty="0" smtClean="0">
                <a:latin typeface="Lora" panose="020B0604020202020204" charset="-94"/>
              </a:rPr>
              <a:t>Hacettepe Üniversitesi ana sayfada CC, her bir yayın özelinde CC lisans türü</a:t>
            </a:r>
          </a:p>
        </p:txBody>
      </p:sp>
      <p:grpSp>
        <p:nvGrpSpPr>
          <p:cNvPr id="174" name="Google Shape;174;p20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75" name="Google Shape;175;p20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0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0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0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9" name="Google Shape;179;p20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066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29"/>
          <p:cNvSpPr txBox="1">
            <a:spLocks noGrp="1"/>
          </p:cNvSpPr>
          <p:nvPr>
            <p:ph type="title"/>
          </p:nvPr>
        </p:nvSpPr>
        <p:spPr>
          <a:xfrm>
            <a:off x="1381250" y="937125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000" dirty="0" smtClean="0"/>
              <a:t>Sonuç</a:t>
            </a:r>
            <a:endParaRPr sz="3000" dirty="0"/>
          </a:p>
        </p:txBody>
      </p:sp>
      <p:grpSp>
        <p:nvGrpSpPr>
          <p:cNvPr id="321" name="Google Shape;321;p29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322" name="Google Shape;322;p29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29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29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29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1" name="Google Shape;331;p29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  <p:sp>
        <p:nvSpPr>
          <p:cNvPr id="15" name="Google Shape;328;p29"/>
          <p:cNvSpPr/>
          <p:nvPr/>
        </p:nvSpPr>
        <p:spPr>
          <a:xfrm>
            <a:off x="1497120" y="1503353"/>
            <a:ext cx="667575" cy="639990"/>
          </a:xfrm>
          <a:prstGeom prst="ellipse">
            <a:avLst/>
          </a:prstGeom>
          <a:noFill/>
          <a:ln w="114300" cap="flat" cmpd="sng">
            <a:solidFill>
              <a:srgbClr val="FFCD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000" b="1" dirty="0">
                <a:latin typeface="Lora"/>
                <a:ea typeface="Lora"/>
                <a:cs typeface="Lora"/>
                <a:sym typeface="Lora"/>
              </a:rPr>
              <a:t>1</a:t>
            </a:r>
            <a:endParaRPr sz="3000" b="1" dirty="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8" name="Google Shape;171;p20"/>
          <p:cNvSpPr txBox="1">
            <a:spLocks/>
          </p:cNvSpPr>
          <p:nvPr/>
        </p:nvSpPr>
        <p:spPr>
          <a:xfrm>
            <a:off x="2307770" y="1442476"/>
            <a:ext cx="5419391" cy="7617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tr-TR" sz="2000" dirty="0" smtClean="0">
                <a:latin typeface="Lora" panose="020B0604020202020204" charset="-94"/>
              </a:rPr>
              <a:t>Çoğu üniversitenin arşivi yok</a:t>
            </a:r>
          </a:p>
          <a:p>
            <a:r>
              <a:rPr lang="tr-TR" sz="2000" dirty="0">
                <a:latin typeface="Lora" panose="020B0604020202020204" charset="-94"/>
              </a:rPr>
              <a:t>A</a:t>
            </a:r>
            <a:r>
              <a:rPr lang="tr-TR" sz="2000" dirty="0" smtClean="0">
                <a:latin typeface="Lora" panose="020B0604020202020204" charset="-94"/>
              </a:rPr>
              <a:t>rşiv sahipliği üniversite yaşı ile ilgili</a:t>
            </a:r>
          </a:p>
        </p:txBody>
      </p:sp>
      <p:sp>
        <p:nvSpPr>
          <p:cNvPr id="19" name="Google Shape;328;p29"/>
          <p:cNvSpPr/>
          <p:nvPr/>
        </p:nvSpPr>
        <p:spPr>
          <a:xfrm>
            <a:off x="1497119" y="2342517"/>
            <a:ext cx="667575" cy="639990"/>
          </a:xfrm>
          <a:prstGeom prst="ellipse">
            <a:avLst/>
          </a:prstGeom>
          <a:noFill/>
          <a:ln w="114300" cap="flat" cmpd="sng">
            <a:solidFill>
              <a:srgbClr val="FFCD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000" b="1" dirty="0" smtClean="0">
                <a:latin typeface="Lora"/>
                <a:ea typeface="Lora"/>
                <a:cs typeface="Lora"/>
                <a:sym typeface="Lora"/>
              </a:rPr>
              <a:t>2</a:t>
            </a:r>
            <a:endParaRPr sz="3000" b="1" dirty="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20" name="Google Shape;328;p29"/>
          <p:cNvSpPr/>
          <p:nvPr/>
        </p:nvSpPr>
        <p:spPr>
          <a:xfrm>
            <a:off x="1523489" y="3174061"/>
            <a:ext cx="667575" cy="639990"/>
          </a:xfrm>
          <a:prstGeom prst="ellipse">
            <a:avLst/>
          </a:prstGeom>
          <a:noFill/>
          <a:ln w="114300" cap="flat" cmpd="sng">
            <a:solidFill>
              <a:srgbClr val="FFCD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000" b="1" dirty="0">
                <a:latin typeface="Lora"/>
                <a:ea typeface="Lora"/>
                <a:cs typeface="Lora"/>
                <a:sym typeface="Lora"/>
              </a:rPr>
              <a:t>3</a:t>
            </a:r>
            <a:endParaRPr sz="3000" b="1" dirty="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21" name="Google Shape;328;p29"/>
          <p:cNvSpPr/>
          <p:nvPr/>
        </p:nvSpPr>
        <p:spPr>
          <a:xfrm>
            <a:off x="1523489" y="4013225"/>
            <a:ext cx="667575" cy="639990"/>
          </a:xfrm>
          <a:prstGeom prst="ellipse">
            <a:avLst/>
          </a:prstGeom>
          <a:noFill/>
          <a:ln w="114300" cap="flat" cmpd="sng">
            <a:solidFill>
              <a:srgbClr val="FFCD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000" b="1" dirty="0" smtClean="0">
                <a:latin typeface="Lora"/>
                <a:ea typeface="Lora"/>
                <a:cs typeface="Lora"/>
                <a:sym typeface="Lora"/>
              </a:rPr>
              <a:t>4</a:t>
            </a:r>
            <a:endParaRPr sz="3000" b="1" dirty="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24" name="Google Shape;171;p20"/>
          <p:cNvSpPr txBox="1">
            <a:spLocks/>
          </p:cNvSpPr>
          <p:nvPr/>
        </p:nvSpPr>
        <p:spPr>
          <a:xfrm>
            <a:off x="2307770" y="2273971"/>
            <a:ext cx="5571309" cy="53067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tr-TR" sz="2000" dirty="0" smtClean="0">
                <a:latin typeface="Lora" panose="020B0604020202020204" charset="-94"/>
              </a:rPr>
              <a:t>Kayıt sayısı, yayın türü çeşitliliği (makale, tez)</a:t>
            </a:r>
          </a:p>
          <a:p>
            <a:pPr>
              <a:spcAft>
                <a:spcPts val="600"/>
              </a:spcAft>
            </a:pPr>
            <a:r>
              <a:rPr lang="tr-TR" sz="2000" dirty="0" smtClean="0">
                <a:latin typeface="Lora" panose="020B0604020202020204" charset="-94"/>
              </a:rPr>
              <a:t>Zorunlu politikanın önemi</a:t>
            </a:r>
          </a:p>
        </p:txBody>
      </p:sp>
      <p:sp>
        <p:nvSpPr>
          <p:cNvPr id="25" name="Google Shape;171;p20"/>
          <p:cNvSpPr txBox="1">
            <a:spLocks/>
          </p:cNvSpPr>
          <p:nvPr/>
        </p:nvSpPr>
        <p:spPr>
          <a:xfrm>
            <a:off x="2307770" y="3124547"/>
            <a:ext cx="6310450" cy="70474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tr-TR" sz="2000" dirty="0" smtClean="0">
                <a:latin typeface="Lora" panose="020B0604020202020204" charset="-94"/>
              </a:rPr>
              <a:t>Akademik arşivler doğru algılanıyor mu?</a:t>
            </a:r>
          </a:p>
          <a:p>
            <a:pPr>
              <a:spcAft>
                <a:spcPts val="600"/>
              </a:spcAft>
            </a:pPr>
            <a:r>
              <a:rPr lang="tr-TR" sz="2000" dirty="0" smtClean="0">
                <a:latin typeface="Lora" panose="020B0604020202020204" charset="-94"/>
              </a:rPr>
              <a:t>Bilimsel çıktılar, kişisel koleksiyonlar, kent arşivleri</a:t>
            </a:r>
          </a:p>
        </p:txBody>
      </p:sp>
      <p:sp>
        <p:nvSpPr>
          <p:cNvPr id="26" name="Google Shape;171;p20"/>
          <p:cNvSpPr txBox="1">
            <a:spLocks/>
          </p:cNvSpPr>
          <p:nvPr/>
        </p:nvSpPr>
        <p:spPr>
          <a:xfrm>
            <a:off x="2307770" y="3944645"/>
            <a:ext cx="6310450" cy="63999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tr-TR" sz="2000" dirty="0" smtClean="0">
                <a:latin typeface="Lora" panose="020B0604020202020204" charset="-94"/>
              </a:rPr>
              <a:t>Uluslararası platformlardaki varlık ve görünürlük</a:t>
            </a:r>
          </a:p>
          <a:p>
            <a:pPr>
              <a:spcAft>
                <a:spcPts val="600"/>
              </a:spcAft>
            </a:pPr>
            <a:r>
              <a:rPr lang="tr-TR" sz="2000" dirty="0" smtClean="0">
                <a:latin typeface="Lora" panose="020B0604020202020204" charset="-94"/>
              </a:rPr>
              <a:t>Sayılar sorgulanmalı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ctrTitle"/>
          </p:nvPr>
        </p:nvSpPr>
        <p:spPr>
          <a:xfrm>
            <a:off x="996630" y="1820568"/>
            <a:ext cx="4523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 smtClean="0"/>
              <a:t>Akademik Arşivler Mevcut Durum</a:t>
            </a:r>
            <a:endParaRPr dirty="0"/>
          </a:p>
        </p:txBody>
      </p:sp>
      <p:sp>
        <p:nvSpPr>
          <p:cNvPr id="12" name="Google Shape;71;p12"/>
          <p:cNvSpPr txBox="1">
            <a:spLocks/>
          </p:cNvSpPr>
          <p:nvPr/>
        </p:nvSpPr>
        <p:spPr>
          <a:xfrm>
            <a:off x="1656647" y="3737649"/>
            <a:ext cx="5679178" cy="1288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r>
              <a:rPr lang="tr-TR" sz="1400" b="0" dirty="0" err="1" smtClean="0"/>
              <a:t>Güleda</a:t>
            </a:r>
            <a:r>
              <a:rPr lang="tr-TR" sz="1400" b="0" dirty="0" smtClean="0"/>
              <a:t> Doğan</a:t>
            </a:r>
          </a:p>
          <a:p>
            <a:r>
              <a:rPr lang="tr-TR" sz="1400" b="0" dirty="0" smtClean="0"/>
              <a:t>Hacettepe Üniversitesi</a:t>
            </a:r>
          </a:p>
          <a:p>
            <a:r>
              <a:rPr lang="tr-TR" sz="1400" b="0" dirty="0" smtClean="0"/>
              <a:t>Bilgi ve Belge Yönetimi Bölümü</a:t>
            </a:r>
          </a:p>
          <a:p>
            <a:r>
              <a:rPr lang="tr-TR" sz="1400" b="0" dirty="0" smtClean="0"/>
              <a:t>guledaduzyol@gmail.com</a:t>
            </a:r>
          </a:p>
          <a:p>
            <a:r>
              <a:rPr lang="tr-TR" sz="1400" b="0" dirty="0" smtClean="0"/>
              <a:t>@</a:t>
            </a:r>
            <a:r>
              <a:rPr lang="tr-TR" sz="1400" b="0" dirty="0" err="1" smtClean="0"/>
              <a:t>guledaduzyol</a:t>
            </a:r>
            <a:endParaRPr lang="tr-TR" sz="1400" b="0" dirty="0"/>
          </a:p>
        </p:txBody>
      </p:sp>
      <p:sp>
        <p:nvSpPr>
          <p:cNvPr id="14" name="Google Shape;71;p12"/>
          <p:cNvSpPr txBox="1">
            <a:spLocks/>
          </p:cNvSpPr>
          <p:nvPr/>
        </p:nvSpPr>
        <p:spPr>
          <a:xfrm>
            <a:off x="996630" y="2894898"/>
            <a:ext cx="5679178" cy="412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defRPr sz="3600" b="1" i="0" u="none" strike="noStrike" cap="none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r>
              <a:rPr lang="tr-TR" sz="1400" b="0" dirty="0" smtClean="0"/>
              <a:t>7. Ulusal Açık Bilim Konferansı, 20 Kasım 2019, İzmir</a:t>
            </a:r>
            <a:endParaRPr lang="tr-TR" sz="1400" b="0" dirty="0"/>
          </a:p>
        </p:txBody>
      </p:sp>
    </p:spTree>
    <p:extLst>
      <p:ext uri="{BB962C8B-B14F-4D97-AF65-F5344CB8AC3E}">
        <p14:creationId xmlns:p14="http://schemas.microsoft.com/office/powerpoint/2010/main" val="43562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8"/>
          <p:cNvSpPr txBox="1">
            <a:spLocks noGrp="1"/>
          </p:cNvSpPr>
          <p:nvPr>
            <p:ph type="ctrTitle" idx="4294967295"/>
          </p:nvPr>
        </p:nvSpPr>
        <p:spPr>
          <a:xfrm>
            <a:off x="1951575" y="2878750"/>
            <a:ext cx="52410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4800" dirty="0" smtClean="0">
                <a:highlight>
                  <a:srgbClr val="FFCD00"/>
                </a:highlight>
              </a:rPr>
              <a:t>Akademik Arşiv</a:t>
            </a:r>
            <a:endParaRPr sz="4800" dirty="0">
              <a:highlight>
                <a:srgbClr val="FFCD00"/>
              </a:highlight>
            </a:endParaRPr>
          </a:p>
        </p:txBody>
      </p:sp>
      <p:sp>
        <p:nvSpPr>
          <p:cNvPr id="137" name="Google Shape;137;p18"/>
          <p:cNvSpPr txBox="1">
            <a:spLocks noGrp="1"/>
          </p:cNvSpPr>
          <p:nvPr>
            <p:ph type="subTitle" idx="4294967295"/>
          </p:nvPr>
        </p:nvSpPr>
        <p:spPr>
          <a:xfrm>
            <a:off x="440871" y="3792555"/>
            <a:ext cx="8254093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buNone/>
            </a:pPr>
            <a:r>
              <a:rPr lang="tr-TR" sz="1800" dirty="0" smtClean="0">
                <a:latin typeface="Lora" panose="020B0604020202020204" charset="-94"/>
              </a:rPr>
              <a:t>"bir </a:t>
            </a:r>
            <a:r>
              <a:rPr lang="tr-TR" sz="1800" dirty="0">
                <a:latin typeface="Lora" panose="020B0604020202020204" charset="-94"/>
              </a:rPr>
              <a:t>araştırma kurumunun </a:t>
            </a:r>
            <a:r>
              <a:rPr lang="tr-TR" sz="1800" b="1" dirty="0">
                <a:latin typeface="Lora" panose="020B0604020202020204" charset="-94"/>
              </a:rPr>
              <a:t>mensuplarınca üretilmiş tüm bilimsel çıktılar</a:t>
            </a:r>
            <a:r>
              <a:rPr lang="tr-TR" sz="1800" dirty="0">
                <a:latin typeface="Lora" panose="020B0604020202020204" charset="-94"/>
              </a:rPr>
              <a:t>ın tutulduğu ve herkesin ücretsiz erişimine sunulduğu dijital </a:t>
            </a:r>
            <a:r>
              <a:rPr lang="tr-TR" sz="1800" dirty="0" smtClean="0">
                <a:latin typeface="Lora" panose="020B0604020202020204" charset="-94"/>
              </a:rPr>
              <a:t>koleksiyonlar"</a:t>
            </a:r>
            <a:endParaRPr lang="tr-TR" sz="1800" dirty="0">
              <a:latin typeface="Lora" panose="020B0604020202020204" charset="-94"/>
            </a:endParaRPr>
          </a:p>
        </p:txBody>
      </p:sp>
      <p:cxnSp>
        <p:nvCxnSpPr>
          <p:cNvPr id="138" name="Google Shape;138;p18"/>
          <p:cNvCxnSpPr/>
          <p:nvPr/>
        </p:nvCxnSpPr>
        <p:spPr>
          <a:xfrm>
            <a:off x="-6025" y="1668728"/>
            <a:ext cx="91620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9" name="Google Shape;139;p18"/>
          <p:cNvSpPr/>
          <p:nvPr/>
        </p:nvSpPr>
        <p:spPr>
          <a:xfrm>
            <a:off x="3470200" y="566931"/>
            <a:ext cx="2203500" cy="22035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5000" b="1" dirty="0">
                <a:latin typeface="Lora" panose="020B0604020202020204" charset="-94"/>
              </a:rPr>
              <a:t>?</a:t>
            </a:r>
            <a:endParaRPr sz="5000" b="1" dirty="0">
              <a:latin typeface="Lora" panose="020B0604020202020204" charset="-94"/>
            </a:endParaRPr>
          </a:p>
        </p:txBody>
      </p:sp>
      <p:sp>
        <p:nvSpPr>
          <p:cNvPr id="152" name="Google Shape;152;p18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5" name="Google Shape;895;p39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pic>
        <p:nvPicPr>
          <p:cNvPr id="960" name="Picture 959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"/>
                    </a14:imgEffect>
                  </a14:imgLayer>
                </a14:imgProps>
              </a:ext>
            </a:extLst>
          </a:blip>
          <a:srcRect t="2976" b="1600"/>
          <a:stretch/>
        </p:blipFill>
        <p:spPr>
          <a:xfrm>
            <a:off x="1070516" y="0"/>
            <a:ext cx="6856624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33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8"/>
          <p:cNvSpPr txBox="1">
            <a:spLocks noGrp="1"/>
          </p:cNvSpPr>
          <p:nvPr>
            <p:ph type="ctrTitle" idx="4294967295"/>
          </p:nvPr>
        </p:nvSpPr>
        <p:spPr>
          <a:xfrm>
            <a:off x="685800" y="343200"/>
            <a:ext cx="7772400" cy="89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4800" dirty="0" smtClean="0"/>
              <a:t>121 akademik arşiv</a:t>
            </a:r>
            <a:endParaRPr sz="4800" dirty="0"/>
          </a:p>
        </p:txBody>
      </p:sp>
      <p:sp>
        <p:nvSpPr>
          <p:cNvPr id="305" name="Google Shape;305;p28"/>
          <p:cNvSpPr txBox="1">
            <a:spLocks noGrp="1"/>
          </p:cNvSpPr>
          <p:nvPr>
            <p:ph type="ctrTitle" idx="4294967295"/>
          </p:nvPr>
        </p:nvSpPr>
        <p:spPr>
          <a:xfrm>
            <a:off x="700772" y="2532258"/>
            <a:ext cx="7772400" cy="89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 smtClean="0">
                <a:highlight>
                  <a:srgbClr val="FFCD00"/>
                </a:highlight>
              </a:rPr>
              <a:t>%</a:t>
            </a:r>
            <a:r>
              <a:rPr lang="tr-TR" sz="4800" dirty="0" smtClean="0">
                <a:highlight>
                  <a:srgbClr val="FFCD00"/>
                </a:highlight>
              </a:rPr>
              <a:t>80</a:t>
            </a:r>
            <a:endParaRPr sz="4800" dirty="0">
              <a:highlight>
                <a:srgbClr val="FFCD00"/>
              </a:highlight>
            </a:endParaRPr>
          </a:p>
        </p:txBody>
      </p:sp>
      <p:sp>
        <p:nvSpPr>
          <p:cNvPr id="306" name="Google Shape;306;p28"/>
          <p:cNvSpPr txBox="1">
            <a:spLocks noGrp="1"/>
          </p:cNvSpPr>
          <p:nvPr>
            <p:ph type="subTitle" idx="4294967295"/>
          </p:nvPr>
        </p:nvSpPr>
        <p:spPr>
          <a:xfrm>
            <a:off x="700772" y="3257547"/>
            <a:ext cx="8092164" cy="8519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tr-TR" sz="2000" dirty="0">
                <a:latin typeface="Lora" panose="020B0604020202020204" charset="-94"/>
              </a:rPr>
              <a:t>2010 sonrası kurulan 54 üniversiteden 43’ünün akademik arşivi yok</a:t>
            </a: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tr-TR" sz="2000" dirty="0">
                <a:latin typeface="Lora" panose="020B0604020202020204" charset="-94"/>
              </a:rPr>
              <a:t>2000 öncesi kurulan 71 üniversiteden 56’sının akademik arşivi var</a:t>
            </a:r>
            <a:endParaRPr sz="2000" dirty="0">
              <a:latin typeface="Lora" panose="020B0604020202020204" charset="-94"/>
            </a:endParaRPr>
          </a:p>
        </p:txBody>
      </p:sp>
      <p:sp>
        <p:nvSpPr>
          <p:cNvPr id="307" name="Google Shape;307;p28"/>
          <p:cNvSpPr txBox="1">
            <a:spLocks noGrp="1"/>
          </p:cNvSpPr>
          <p:nvPr>
            <p:ph type="ctrTitle" idx="4294967295"/>
          </p:nvPr>
        </p:nvSpPr>
        <p:spPr>
          <a:xfrm>
            <a:off x="684624" y="1100122"/>
            <a:ext cx="7772400" cy="894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4800" dirty="0" smtClean="0"/>
              <a:t>%59</a:t>
            </a:r>
            <a:endParaRPr sz="4800" dirty="0"/>
          </a:p>
        </p:txBody>
      </p:sp>
      <p:sp>
        <p:nvSpPr>
          <p:cNvPr id="308" name="Google Shape;308;p28"/>
          <p:cNvSpPr txBox="1">
            <a:spLocks noGrp="1"/>
          </p:cNvSpPr>
          <p:nvPr>
            <p:ph type="subTitle" idx="4294967295"/>
          </p:nvPr>
        </p:nvSpPr>
        <p:spPr>
          <a:xfrm>
            <a:off x="700772" y="1731179"/>
            <a:ext cx="7772400" cy="46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tr-TR" sz="2000" dirty="0">
                <a:latin typeface="Lora" panose="020B0604020202020204" charset="-94"/>
              </a:rPr>
              <a:t>Türkiye’deki </a:t>
            </a:r>
            <a:r>
              <a:rPr lang="tr-TR" sz="2000" dirty="0" smtClean="0">
                <a:latin typeface="Lora" panose="020B0604020202020204" charset="-94"/>
              </a:rPr>
              <a:t>üniversitelerin </a:t>
            </a:r>
            <a:r>
              <a:rPr lang="tr-TR" sz="2000" dirty="0">
                <a:latin typeface="Lora" panose="020B0604020202020204" charset="-94"/>
              </a:rPr>
              <a:t>akademik arşive sahip olma oranı</a:t>
            </a:r>
            <a:endParaRPr sz="2000" dirty="0">
              <a:latin typeface="Lora" panose="020B0604020202020204" charset="-94"/>
            </a:endParaRPr>
          </a:p>
        </p:txBody>
      </p:sp>
      <p:grpSp>
        <p:nvGrpSpPr>
          <p:cNvPr id="309" name="Google Shape;309;p28"/>
          <p:cNvGrpSpPr/>
          <p:nvPr/>
        </p:nvGrpSpPr>
        <p:grpSpPr>
          <a:xfrm>
            <a:off x="4433048" y="4413425"/>
            <a:ext cx="277859" cy="201655"/>
            <a:chOff x="3932350" y="3714775"/>
            <a:chExt cx="439650" cy="319075"/>
          </a:xfrm>
        </p:grpSpPr>
        <p:sp>
          <p:nvSpPr>
            <p:cNvPr id="310" name="Google Shape;310;p28"/>
            <p:cNvSpPr/>
            <p:nvPr/>
          </p:nvSpPr>
          <p:spPr>
            <a:xfrm>
              <a:off x="3932350" y="3714775"/>
              <a:ext cx="439650" cy="319075"/>
            </a:xfrm>
            <a:custGeom>
              <a:avLst/>
              <a:gdLst/>
              <a:ahLst/>
              <a:cxnLst/>
              <a:rect l="l" t="t" r="r" b="b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28"/>
            <p:cNvSpPr/>
            <p:nvPr/>
          </p:nvSpPr>
          <p:spPr>
            <a:xfrm>
              <a:off x="39701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28"/>
            <p:cNvSpPr/>
            <p:nvPr/>
          </p:nvSpPr>
          <p:spPr>
            <a:xfrm>
              <a:off x="42788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28"/>
            <p:cNvSpPr/>
            <p:nvPr/>
          </p:nvSpPr>
          <p:spPr>
            <a:xfrm>
              <a:off x="4073000" y="3716600"/>
              <a:ext cx="77350" cy="278900"/>
            </a:xfrm>
            <a:custGeom>
              <a:avLst/>
              <a:gdLst/>
              <a:ahLst/>
              <a:cxnLst/>
              <a:rect l="l" t="t" r="r" b="b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28"/>
            <p:cNvSpPr/>
            <p:nvPr/>
          </p:nvSpPr>
          <p:spPr>
            <a:xfrm>
              <a:off x="4175900" y="3787250"/>
              <a:ext cx="77350" cy="208250"/>
            </a:xfrm>
            <a:custGeom>
              <a:avLst/>
              <a:gdLst/>
              <a:ahLst/>
              <a:cxnLst/>
              <a:rect l="l" t="t" r="r" b="b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5" name="Google Shape;315;p28"/>
          <p:cNvSpPr txBox="1">
            <a:spLocks noGrp="1"/>
          </p:cNvSpPr>
          <p:nvPr>
            <p:ph type="sldNum" idx="12"/>
          </p:nvPr>
        </p:nvSpPr>
        <p:spPr>
          <a:xfrm>
            <a:off x="4297650" y="4791900"/>
            <a:ext cx="548700" cy="35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5"/>
          <p:cNvSpPr txBox="1">
            <a:spLocks noGrp="1"/>
          </p:cNvSpPr>
          <p:nvPr>
            <p:ph type="title"/>
          </p:nvPr>
        </p:nvSpPr>
        <p:spPr>
          <a:xfrm>
            <a:off x="1381250" y="937125"/>
            <a:ext cx="2652434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000" dirty="0" smtClean="0"/>
              <a:t>Kayıt sayıları</a:t>
            </a:r>
            <a:endParaRPr sz="3000" dirty="0">
              <a:highlight>
                <a:srgbClr val="FFCD00"/>
              </a:highlight>
            </a:endParaRPr>
          </a:p>
        </p:txBody>
      </p:sp>
      <p:sp>
        <p:nvSpPr>
          <p:cNvPr id="269" name="Google Shape;269;p25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grpSp>
        <p:nvGrpSpPr>
          <p:cNvPr id="10" name="Google Shape;643;p39"/>
          <p:cNvGrpSpPr/>
          <p:nvPr/>
        </p:nvGrpSpPr>
        <p:grpSpPr>
          <a:xfrm>
            <a:off x="856439" y="965894"/>
            <a:ext cx="333700" cy="329077"/>
            <a:chOff x="3292425" y="3664250"/>
            <a:chExt cx="397025" cy="391525"/>
          </a:xfrm>
        </p:grpSpPr>
        <p:sp>
          <p:nvSpPr>
            <p:cNvPr id="11" name="Google Shape;644;p39"/>
            <p:cNvSpPr/>
            <p:nvPr/>
          </p:nvSpPr>
          <p:spPr>
            <a:xfrm>
              <a:off x="3292425" y="3680675"/>
              <a:ext cx="375100" cy="375100"/>
            </a:xfrm>
            <a:custGeom>
              <a:avLst/>
              <a:gdLst/>
              <a:ahLst/>
              <a:cxnLst/>
              <a:rect l="l" t="t" r="r" b="b"/>
              <a:pathLst>
                <a:path w="15004" h="15004" fill="none" extrusionOk="0">
                  <a:moveTo>
                    <a:pt x="7502" y="1"/>
                  </a:moveTo>
                  <a:lnTo>
                    <a:pt x="7502" y="1"/>
                  </a:lnTo>
                  <a:lnTo>
                    <a:pt x="7112" y="1"/>
                  </a:lnTo>
                  <a:lnTo>
                    <a:pt x="6747" y="50"/>
                  </a:lnTo>
                  <a:lnTo>
                    <a:pt x="6357" y="98"/>
                  </a:lnTo>
                  <a:lnTo>
                    <a:pt x="5992" y="147"/>
                  </a:lnTo>
                  <a:lnTo>
                    <a:pt x="5627" y="244"/>
                  </a:lnTo>
                  <a:lnTo>
                    <a:pt x="5261" y="342"/>
                  </a:lnTo>
                  <a:lnTo>
                    <a:pt x="4921" y="464"/>
                  </a:lnTo>
                  <a:lnTo>
                    <a:pt x="4580" y="585"/>
                  </a:lnTo>
                  <a:lnTo>
                    <a:pt x="4239" y="732"/>
                  </a:lnTo>
                  <a:lnTo>
                    <a:pt x="3922" y="902"/>
                  </a:lnTo>
                  <a:lnTo>
                    <a:pt x="3605" y="1097"/>
                  </a:lnTo>
                  <a:lnTo>
                    <a:pt x="3313" y="1292"/>
                  </a:lnTo>
                  <a:lnTo>
                    <a:pt x="3021" y="1487"/>
                  </a:lnTo>
                  <a:lnTo>
                    <a:pt x="2729" y="1706"/>
                  </a:lnTo>
                  <a:lnTo>
                    <a:pt x="2461" y="1949"/>
                  </a:lnTo>
                  <a:lnTo>
                    <a:pt x="2193" y="2193"/>
                  </a:lnTo>
                  <a:lnTo>
                    <a:pt x="1949" y="2461"/>
                  </a:lnTo>
                  <a:lnTo>
                    <a:pt x="1706" y="2729"/>
                  </a:lnTo>
                  <a:lnTo>
                    <a:pt x="1486" y="3021"/>
                  </a:lnTo>
                  <a:lnTo>
                    <a:pt x="1292" y="3313"/>
                  </a:lnTo>
                  <a:lnTo>
                    <a:pt x="1097" y="3605"/>
                  </a:lnTo>
                  <a:lnTo>
                    <a:pt x="902" y="3922"/>
                  </a:lnTo>
                  <a:lnTo>
                    <a:pt x="731" y="4239"/>
                  </a:lnTo>
                  <a:lnTo>
                    <a:pt x="585" y="4580"/>
                  </a:lnTo>
                  <a:lnTo>
                    <a:pt x="464" y="4921"/>
                  </a:lnTo>
                  <a:lnTo>
                    <a:pt x="342" y="5262"/>
                  </a:lnTo>
                  <a:lnTo>
                    <a:pt x="244" y="5627"/>
                  </a:lnTo>
                  <a:lnTo>
                    <a:pt x="147" y="5992"/>
                  </a:lnTo>
                  <a:lnTo>
                    <a:pt x="98" y="6358"/>
                  </a:lnTo>
                  <a:lnTo>
                    <a:pt x="50" y="6747"/>
                  </a:lnTo>
                  <a:lnTo>
                    <a:pt x="1" y="7113"/>
                  </a:lnTo>
                  <a:lnTo>
                    <a:pt x="1" y="7502"/>
                  </a:lnTo>
                  <a:lnTo>
                    <a:pt x="1" y="7502"/>
                  </a:lnTo>
                  <a:lnTo>
                    <a:pt x="1" y="7892"/>
                  </a:lnTo>
                  <a:lnTo>
                    <a:pt x="50" y="8257"/>
                  </a:lnTo>
                  <a:lnTo>
                    <a:pt x="98" y="8647"/>
                  </a:lnTo>
                  <a:lnTo>
                    <a:pt x="147" y="9012"/>
                  </a:lnTo>
                  <a:lnTo>
                    <a:pt x="244" y="9378"/>
                  </a:lnTo>
                  <a:lnTo>
                    <a:pt x="342" y="9743"/>
                  </a:lnTo>
                  <a:lnTo>
                    <a:pt x="464" y="10084"/>
                  </a:lnTo>
                  <a:lnTo>
                    <a:pt x="585" y="10425"/>
                  </a:lnTo>
                  <a:lnTo>
                    <a:pt x="731" y="10766"/>
                  </a:lnTo>
                  <a:lnTo>
                    <a:pt x="902" y="11082"/>
                  </a:lnTo>
                  <a:lnTo>
                    <a:pt x="1097" y="11399"/>
                  </a:lnTo>
                  <a:lnTo>
                    <a:pt x="1292" y="11691"/>
                  </a:lnTo>
                  <a:lnTo>
                    <a:pt x="1486" y="11984"/>
                  </a:lnTo>
                  <a:lnTo>
                    <a:pt x="1706" y="12276"/>
                  </a:lnTo>
                  <a:lnTo>
                    <a:pt x="1949" y="12544"/>
                  </a:lnTo>
                  <a:lnTo>
                    <a:pt x="2193" y="12812"/>
                  </a:lnTo>
                  <a:lnTo>
                    <a:pt x="2461" y="13055"/>
                  </a:lnTo>
                  <a:lnTo>
                    <a:pt x="2729" y="13299"/>
                  </a:lnTo>
                  <a:lnTo>
                    <a:pt x="3021" y="13518"/>
                  </a:lnTo>
                  <a:lnTo>
                    <a:pt x="3313" y="13713"/>
                  </a:lnTo>
                  <a:lnTo>
                    <a:pt x="3605" y="13908"/>
                  </a:lnTo>
                  <a:lnTo>
                    <a:pt x="3922" y="14102"/>
                  </a:lnTo>
                  <a:lnTo>
                    <a:pt x="4239" y="14273"/>
                  </a:lnTo>
                  <a:lnTo>
                    <a:pt x="4580" y="14419"/>
                  </a:lnTo>
                  <a:lnTo>
                    <a:pt x="4921" y="14541"/>
                  </a:lnTo>
                  <a:lnTo>
                    <a:pt x="5261" y="14663"/>
                  </a:lnTo>
                  <a:lnTo>
                    <a:pt x="5627" y="14760"/>
                  </a:lnTo>
                  <a:lnTo>
                    <a:pt x="5992" y="14857"/>
                  </a:lnTo>
                  <a:lnTo>
                    <a:pt x="6357" y="14906"/>
                  </a:lnTo>
                  <a:lnTo>
                    <a:pt x="6747" y="14955"/>
                  </a:lnTo>
                  <a:lnTo>
                    <a:pt x="7112" y="15004"/>
                  </a:lnTo>
                  <a:lnTo>
                    <a:pt x="7502" y="15004"/>
                  </a:lnTo>
                  <a:lnTo>
                    <a:pt x="7502" y="15004"/>
                  </a:lnTo>
                  <a:lnTo>
                    <a:pt x="7892" y="15004"/>
                  </a:lnTo>
                  <a:lnTo>
                    <a:pt x="8257" y="14955"/>
                  </a:lnTo>
                  <a:lnTo>
                    <a:pt x="8647" y="14906"/>
                  </a:lnTo>
                  <a:lnTo>
                    <a:pt x="9012" y="14857"/>
                  </a:lnTo>
                  <a:lnTo>
                    <a:pt x="9377" y="14760"/>
                  </a:lnTo>
                  <a:lnTo>
                    <a:pt x="9743" y="14663"/>
                  </a:lnTo>
                  <a:lnTo>
                    <a:pt x="10084" y="14541"/>
                  </a:lnTo>
                  <a:lnTo>
                    <a:pt x="10425" y="14419"/>
                  </a:lnTo>
                  <a:lnTo>
                    <a:pt x="10766" y="14273"/>
                  </a:lnTo>
                  <a:lnTo>
                    <a:pt x="11082" y="14102"/>
                  </a:lnTo>
                  <a:lnTo>
                    <a:pt x="11399" y="13908"/>
                  </a:lnTo>
                  <a:lnTo>
                    <a:pt x="11691" y="13713"/>
                  </a:lnTo>
                  <a:lnTo>
                    <a:pt x="11983" y="13518"/>
                  </a:lnTo>
                  <a:lnTo>
                    <a:pt x="12276" y="13299"/>
                  </a:lnTo>
                  <a:lnTo>
                    <a:pt x="12544" y="13055"/>
                  </a:lnTo>
                  <a:lnTo>
                    <a:pt x="12812" y="12812"/>
                  </a:lnTo>
                  <a:lnTo>
                    <a:pt x="13055" y="12544"/>
                  </a:lnTo>
                  <a:lnTo>
                    <a:pt x="13299" y="12276"/>
                  </a:lnTo>
                  <a:lnTo>
                    <a:pt x="13518" y="11984"/>
                  </a:lnTo>
                  <a:lnTo>
                    <a:pt x="13713" y="11691"/>
                  </a:lnTo>
                  <a:lnTo>
                    <a:pt x="13907" y="11399"/>
                  </a:lnTo>
                  <a:lnTo>
                    <a:pt x="14102" y="11082"/>
                  </a:lnTo>
                  <a:lnTo>
                    <a:pt x="14273" y="10766"/>
                  </a:lnTo>
                  <a:lnTo>
                    <a:pt x="14419" y="10425"/>
                  </a:lnTo>
                  <a:lnTo>
                    <a:pt x="14541" y="10084"/>
                  </a:lnTo>
                  <a:lnTo>
                    <a:pt x="14662" y="9743"/>
                  </a:lnTo>
                  <a:lnTo>
                    <a:pt x="14760" y="9378"/>
                  </a:lnTo>
                  <a:lnTo>
                    <a:pt x="14857" y="9012"/>
                  </a:lnTo>
                  <a:lnTo>
                    <a:pt x="14906" y="8647"/>
                  </a:lnTo>
                  <a:lnTo>
                    <a:pt x="14955" y="8257"/>
                  </a:lnTo>
                  <a:lnTo>
                    <a:pt x="15003" y="7892"/>
                  </a:lnTo>
                  <a:lnTo>
                    <a:pt x="15003" y="7502"/>
                  </a:lnTo>
                  <a:lnTo>
                    <a:pt x="7502" y="7502"/>
                  </a:lnTo>
                  <a:lnTo>
                    <a:pt x="7502" y="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645;p39"/>
            <p:cNvSpPr/>
            <p:nvPr/>
          </p:nvSpPr>
          <p:spPr>
            <a:xfrm>
              <a:off x="3504325" y="3664250"/>
              <a:ext cx="131525" cy="153450"/>
            </a:xfrm>
            <a:custGeom>
              <a:avLst/>
              <a:gdLst/>
              <a:ahLst/>
              <a:cxnLst/>
              <a:rect l="l" t="t" r="r" b="b"/>
              <a:pathLst>
                <a:path w="5261" h="6138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390" y="25"/>
                  </a:lnTo>
                  <a:lnTo>
                    <a:pt x="780" y="98"/>
                  </a:lnTo>
                  <a:lnTo>
                    <a:pt x="1169" y="171"/>
                  </a:lnTo>
                  <a:lnTo>
                    <a:pt x="1559" y="268"/>
                  </a:lnTo>
                  <a:lnTo>
                    <a:pt x="1924" y="414"/>
                  </a:lnTo>
                  <a:lnTo>
                    <a:pt x="2314" y="560"/>
                  </a:lnTo>
                  <a:lnTo>
                    <a:pt x="2655" y="731"/>
                  </a:lnTo>
                  <a:lnTo>
                    <a:pt x="3020" y="901"/>
                  </a:lnTo>
                  <a:lnTo>
                    <a:pt x="3020" y="901"/>
                  </a:lnTo>
                  <a:lnTo>
                    <a:pt x="3337" y="1121"/>
                  </a:lnTo>
                  <a:lnTo>
                    <a:pt x="3654" y="1340"/>
                  </a:lnTo>
                  <a:lnTo>
                    <a:pt x="3946" y="1559"/>
                  </a:lnTo>
                  <a:lnTo>
                    <a:pt x="4238" y="1803"/>
                  </a:lnTo>
                  <a:lnTo>
                    <a:pt x="4530" y="2070"/>
                  </a:lnTo>
                  <a:lnTo>
                    <a:pt x="4774" y="2363"/>
                  </a:lnTo>
                  <a:lnTo>
                    <a:pt x="5017" y="2655"/>
                  </a:lnTo>
                  <a:lnTo>
                    <a:pt x="5261" y="2972"/>
                  </a:lnTo>
                  <a:lnTo>
                    <a:pt x="0" y="613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646;p39"/>
            <p:cNvSpPr/>
            <p:nvPr/>
          </p:nvSpPr>
          <p:spPr>
            <a:xfrm>
              <a:off x="3501875" y="3749500"/>
              <a:ext cx="187575" cy="96825"/>
            </a:xfrm>
            <a:custGeom>
              <a:avLst/>
              <a:gdLst/>
              <a:ahLst/>
              <a:cxnLst/>
              <a:rect l="l" t="t" r="r" b="b"/>
              <a:pathLst>
                <a:path w="7503" h="3873" fill="none" extrusionOk="0">
                  <a:moveTo>
                    <a:pt x="6431" y="0"/>
                  </a:moveTo>
                  <a:lnTo>
                    <a:pt x="1" y="3872"/>
                  </a:lnTo>
                  <a:lnTo>
                    <a:pt x="7502" y="3872"/>
                  </a:lnTo>
                  <a:lnTo>
                    <a:pt x="7502" y="3872"/>
                  </a:lnTo>
                  <a:lnTo>
                    <a:pt x="7478" y="3337"/>
                  </a:lnTo>
                  <a:lnTo>
                    <a:pt x="7429" y="2825"/>
                  </a:lnTo>
                  <a:lnTo>
                    <a:pt x="7332" y="2314"/>
                  </a:lnTo>
                  <a:lnTo>
                    <a:pt x="7210" y="1827"/>
                  </a:lnTo>
                  <a:lnTo>
                    <a:pt x="7064" y="1340"/>
                  </a:lnTo>
                  <a:lnTo>
                    <a:pt x="6893" y="877"/>
                  </a:lnTo>
                  <a:lnTo>
                    <a:pt x="6674" y="438"/>
                  </a:lnTo>
                  <a:lnTo>
                    <a:pt x="6431" y="0"/>
                  </a:lnTo>
                  <a:lnTo>
                    <a:pt x="6431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143986146"/>
              </p:ext>
            </p:extLst>
          </p:nvPr>
        </p:nvGraphicFramePr>
        <p:xfrm>
          <a:off x="1632516" y="1154925"/>
          <a:ext cx="7254267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8686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5"/>
          <p:cNvSpPr txBox="1">
            <a:spLocks noGrp="1"/>
          </p:cNvSpPr>
          <p:nvPr>
            <p:ph type="title"/>
          </p:nvPr>
        </p:nvSpPr>
        <p:spPr>
          <a:xfrm>
            <a:off x="1381250" y="937125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000" dirty="0" smtClean="0"/>
              <a:t>Kayıt sayıları</a:t>
            </a:r>
            <a:endParaRPr sz="3000" dirty="0">
              <a:highlight>
                <a:srgbClr val="FFCD00"/>
              </a:highlight>
            </a:endParaRPr>
          </a:p>
        </p:txBody>
      </p:sp>
      <p:graphicFrame>
        <p:nvGraphicFramePr>
          <p:cNvPr id="263" name="Google Shape;263;p25"/>
          <p:cNvGraphicFramePr/>
          <p:nvPr>
            <p:extLst>
              <p:ext uri="{D42A27DB-BD31-4B8C-83A1-F6EECF244321}">
                <p14:modId xmlns:p14="http://schemas.microsoft.com/office/powerpoint/2010/main" val="2441231856"/>
              </p:ext>
            </p:extLst>
          </p:nvPr>
        </p:nvGraphicFramePr>
        <p:xfrm>
          <a:off x="457200" y="1763988"/>
          <a:ext cx="3861707" cy="1600170"/>
        </p:xfrm>
        <a:graphic>
          <a:graphicData uri="http://schemas.openxmlformats.org/drawingml/2006/table">
            <a:tbl>
              <a:tblPr>
                <a:noFill/>
                <a:tableStyleId>{C029776E-429D-4FB6-AD1E-29096621B71C}</a:tableStyleId>
              </a:tblPr>
              <a:tblGrid>
                <a:gridCol w="2008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3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8288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600" b="1" dirty="0" smtClean="0">
                          <a:latin typeface="Lora" panose="020B0604020202020204" charset="-94"/>
                          <a:ea typeface="Quattrocento Sans"/>
                          <a:cs typeface="Quattrocento Sans"/>
                          <a:sym typeface="Quattrocento Sans"/>
                        </a:rPr>
                        <a:t>0 kayıt</a:t>
                      </a:r>
                      <a:endParaRPr sz="2600" b="1" dirty="0">
                        <a:latin typeface="Lora" panose="020B0604020202020204" charset="-94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25" marR="91425" marT="68575" marB="6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600" dirty="0" smtClean="0">
                          <a:latin typeface="Lora" panose="020B0604020202020204" charset="-94"/>
                          <a:ea typeface="Quattrocento Sans"/>
                          <a:cs typeface="Quattrocento Sans"/>
                          <a:sym typeface="Quattrocento Sans"/>
                        </a:rPr>
                        <a:t>7 arşiv</a:t>
                      </a:r>
                      <a:endParaRPr sz="2600" dirty="0">
                        <a:latin typeface="Lora" panose="020B0604020202020204" charset="-94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25" marR="91425" marT="68575" marB="6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288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600" b="1" dirty="0" smtClean="0">
                          <a:latin typeface="Lora" panose="020B0604020202020204" charset="-94"/>
                          <a:ea typeface="Quattrocento Sans"/>
                          <a:cs typeface="Quattrocento Sans"/>
                          <a:sym typeface="Quattrocento Sans"/>
                        </a:rPr>
                        <a:t>1-10 kayıt</a:t>
                      </a:r>
                      <a:endParaRPr sz="2600" b="1" dirty="0">
                        <a:latin typeface="Lora" panose="020B0604020202020204" charset="-94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25" marR="91425" marT="68575" marB="6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600" dirty="0" smtClean="0">
                          <a:latin typeface="Lora" panose="020B0604020202020204" charset="-94"/>
                          <a:ea typeface="Quattrocento Sans"/>
                          <a:cs typeface="Quattrocento Sans"/>
                          <a:sym typeface="Quattrocento Sans"/>
                        </a:rPr>
                        <a:t>8 arşiv</a:t>
                      </a:r>
                      <a:endParaRPr sz="2600" dirty="0">
                        <a:latin typeface="Lora" panose="020B0604020202020204" charset="-94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25" marR="91425" marT="68575" marB="6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288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600" b="1" dirty="0" smtClean="0">
                          <a:latin typeface="Lora" panose="020B0604020202020204" charset="-94"/>
                          <a:ea typeface="Quattrocento Sans"/>
                          <a:cs typeface="Quattrocento Sans"/>
                          <a:sym typeface="Quattrocento Sans"/>
                        </a:rPr>
                        <a:t>11-50 kayıt</a:t>
                      </a:r>
                      <a:endParaRPr sz="2600" b="1" dirty="0">
                        <a:latin typeface="Lora" panose="020B0604020202020204" charset="-94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25" marR="91425" marT="68575" marB="6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600" dirty="0" smtClean="0">
                          <a:latin typeface="Lora" panose="020B0604020202020204" charset="-94"/>
                          <a:ea typeface="Quattrocento Sans"/>
                          <a:cs typeface="Quattrocento Sans"/>
                          <a:sym typeface="Quattrocento Sans"/>
                        </a:rPr>
                        <a:t>5</a:t>
                      </a:r>
                      <a:r>
                        <a:rPr lang="tr-TR" sz="2600" dirty="0" smtClean="0">
                          <a:latin typeface="Lora" panose="020B0604020202020204" charset="-94"/>
                          <a:ea typeface="Quattrocento Sans"/>
                          <a:cs typeface="Quattrocento Sans"/>
                          <a:sym typeface="Quattrocento Sans"/>
                        </a:rPr>
                        <a:t> arşiv</a:t>
                      </a:r>
                      <a:endParaRPr sz="2600" dirty="0">
                        <a:latin typeface="Lora" panose="020B0604020202020204" charset="-94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25" marR="91425" marT="68575" marB="6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69" name="Google Shape;269;p25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grpSp>
        <p:nvGrpSpPr>
          <p:cNvPr id="10" name="Google Shape;643;p39"/>
          <p:cNvGrpSpPr/>
          <p:nvPr/>
        </p:nvGrpSpPr>
        <p:grpSpPr>
          <a:xfrm>
            <a:off x="856439" y="965894"/>
            <a:ext cx="333700" cy="329077"/>
            <a:chOff x="3292425" y="3664250"/>
            <a:chExt cx="397025" cy="391525"/>
          </a:xfrm>
        </p:grpSpPr>
        <p:sp>
          <p:nvSpPr>
            <p:cNvPr id="11" name="Google Shape;644;p39"/>
            <p:cNvSpPr/>
            <p:nvPr/>
          </p:nvSpPr>
          <p:spPr>
            <a:xfrm>
              <a:off x="3292425" y="3680675"/>
              <a:ext cx="375100" cy="375100"/>
            </a:xfrm>
            <a:custGeom>
              <a:avLst/>
              <a:gdLst/>
              <a:ahLst/>
              <a:cxnLst/>
              <a:rect l="l" t="t" r="r" b="b"/>
              <a:pathLst>
                <a:path w="15004" h="15004" fill="none" extrusionOk="0">
                  <a:moveTo>
                    <a:pt x="7502" y="1"/>
                  </a:moveTo>
                  <a:lnTo>
                    <a:pt x="7502" y="1"/>
                  </a:lnTo>
                  <a:lnTo>
                    <a:pt x="7112" y="1"/>
                  </a:lnTo>
                  <a:lnTo>
                    <a:pt x="6747" y="50"/>
                  </a:lnTo>
                  <a:lnTo>
                    <a:pt x="6357" y="98"/>
                  </a:lnTo>
                  <a:lnTo>
                    <a:pt x="5992" y="147"/>
                  </a:lnTo>
                  <a:lnTo>
                    <a:pt x="5627" y="244"/>
                  </a:lnTo>
                  <a:lnTo>
                    <a:pt x="5261" y="342"/>
                  </a:lnTo>
                  <a:lnTo>
                    <a:pt x="4921" y="464"/>
                  </a:lnTo>
                  <a:lnTo>
                    <a:pt x="4580" y="585"/>
                  </a:lnTo>
                  <a:lnTo>
                    <a:pt x="4239" y="732"/>
                  </a:lnTo>
                  <a:lnTo>
                    <a:pt x="3922" y="902"/>
                  </a:lnTo>
                  <a:lnTo>
                    <a:pt x="3605" y="1097"/>
                  </a:lnTo>
                  <a:lnTo>
                    <a:pt x="3313" y="1292"/>
                  </a:lnTo>
                  <a:lnTo>
                    <a:pt x="3021" y="1487"/>
                  </a:lnTo>
                  <a:lnTo>
                    <a:pt x="2729" y="1706"/>
                  </a:lnTo>
                  <a:lnTo>
                    <a:pt x="2461" y="1949"/>
                  </a:lnTo>
                  <a:lnTo>
                    <a:pt x="2193" y="2193"/>
                  </a:lnTo>
                  <a:lnTo>
                    <a:pt x="1949" y="2461"/>
                  </a:lnTo>
                  <a:lnTo>
                    <a:pt x="1706" y="2729"/>
                  </a:lnTo>
                  <a:lnTo>
                    <a:pt x="1486" y="3021"/>
                  </a:lnTo>
                  <a:lnTo>
                    <a:pt x="1292" y="3313"/>
                  </a:lnTo>
                  <a:lnTo>
                    <a:pt x="1097" y="3605"/>
                  </a:lnTo>
                  <a:lnTo>
                    <a:pt x="902" y="3922"/>
                  </a:lnTo>
                  <a:lnTo>
                    <a:pt x="731" y="4239"/>
                  </a:lnTo>
                  <a:lnTo>
                    <a:pt x="585" y="4580"/>
                  </a:lnTo>
                  <a:lnTo>
                    <a:pt x="464" y="4921"/>
                  </a:lnTo>
                  <a:lnTo>
                    <a:pt x="342" y="5262"/>
                  </a:lnTo>
                  <a:lnTo>
                    <a:pt x="244" y="5627"/>
                  </a:lnTo>
                  <a:lnTo>
                    <a:pt x="147" y="5992"/>
                  </a:lnTo>
                  <a:lnTo>
                    <a:pt x="98" y="6358"/>
                  </a:lnTo>
                  <a:lnTo>
                    <a:pt x="50" y="6747"/>
                  </a:lnTo>
                  <a:lnTo>
                    <a:pt x="1" y="7113"/>
                  </a:lnTo>
                  <a:lnTo>
                    <a:pt x="1" y="7502"/>
                  </a:lnTo>
                  <a:lnTo>
                    <a:pt x="1" y="7502"/>
                  </a:lnTo>
                  <a:lnTo>
                    <a:pt x="1" y="7892"/>
                  </a:lnTo>
                  <a:lnTo>
                    <a:pt x="50" y="8257"/>
                  </a:lnTo>
                  <a:lnTo>
                    <a:pt x="98" y="8647"/>
                  </a:lnTo>
                  <a:lnTo>
                    <a:pt x="147" y="9012"/>
                  </a:lnTo>
                  <a:lnTo>
                    <a:pt x="244" y="9378"/>
                  </a:lnTo>
                  <a:lnTo>
                    <a:pt x="342" y="9743"/>
                  </a:lnTo>
                  <a:lnTo>
                    <a:pt x="464" y="10084"/>
                  </a:lnTo>
                  <a:lnTo>
                    <a:pt x="585" y="10425"/>
                  </a:lnTo>
                  <a:lnTo>
                    <a:pt x="731" y="10766"/>
                  </a:lnTo>
                  <a:lnTo>
                    <a:pt x="902" y="11082"/>
                  </a:lnTo>
                  <a:lnTo>
                    <a:pt x="1097" y="11399"/>
                  </a:lnTo>
                  <a:lnTo>
                    <a:pt x="1292" y="11691"/>
                  </a:lnTo>
                  <a:lnTo>
                    <a:pt x="1486" y="11984"/>
                  </a:lnTo>
                  <a:lnTo>
                    <a:pt x="1706" y="12276"/>
                  </a:lnTo>
                  <a:lnTo>
                    <a:pt x="1949" y="12544"/>
                  </a:lnTo>
                  <a:lnTo>
                    <a:pt x="2193" y="12812"/>
                  </a:lnTo>
                  <a:lnTo>
                    <a:pt x="2461" y="13055"/>
                  </a:lnTo>
                  <a:lnTo>
                    <a:pt x="2729" y="13299"/>
                  </a:lnTo>
                  <a:lnTo>
                    <a:pt x="3021" y="13518"/>
                  </a:lnTo>
                  <a:lnTo>
                    <a:pt x="3313" y="13713"/>
                  </a:lnTo>
                  <a:lnTo>
                    <a:pt x="3605" y="13908"/>
                  </a:lnTo>
                  <a:lnTo>
                    <a:pt x="3922" y="14102"/>
                  </a:lnTo>
                  <a:lnTo>
                    <a:pt x="4239" y="14273"/>
                  </a:lnTo>
                  <a:lnTo>
                    <a:pt x="4580" y="14419"/>
                  </a:lnTo>
                  <a:lnTo>
                    <a:pt x="4921" y="14541"/>
                  </a:lnTo>
                  <a:lnTo>
                    <a:pt x="5261" y="14663"/>
                  </a:lnTo>
                  <a:lnTo>
                    <a:pt x="5627" y="14760"/>
                  </a:lnTo>
                  <a:lnTo>
                    <a:pt x="5992" y="14857"/>
                  </a:lnTo>
                  <a:lnTo>
                    <a:pt x="6357" y="14906"/>
                  </a:lnTo>
                  <a:lnTo>
                    <a:pt x="6747" y="14955"/>
                  </a:lnTo>
                  <a:lnTo>
                    <a:pt x="7112" y="15004"/>
                  </a:lnTo>
                  <a:lnTo>
                    <a:pt x="7502" y="15004"/>
                  </a:lnTo>
                  <a:lnTo>
                    <a:pt x="7502" y="15004"/>
                  </a:lnTo>
                  <a:lnTo>
                    <a:pt x="7892" y="15004"/>
                  </a:lnTo>
                  <a:lnTo>
                    <a:pt x="8257" y="14955"/>
                  </a:lnTo>
                  <a:lnTo>
                    <a:pt x="8647" y="14906"/>
                  </a:lnTo>
                  <a:lnTo>
                    <a:pt x="9012" y="14857"/>
                  </a:lnTo>
                  <a:lnTo>
                    <a:pt x="9377" y="14760"/>
                  </a:lnTo>
                  <a:lnTo>
                    <a:pt x="9743" y="14663"/>
                  </a:lnTo>
                  <a:lnTo>
                    <a:pt x="10084" y="14541"/>
                  </a:lnTo>
                  <a:lnTo>
                    <a:pt x="10425" y="14419"/>
                  </a:lnTo>
                  <a:lnTo>
                    <a:pt x="10766" y="14273"/>
                  </a:lnTo>
                  <a:lnTo>
                    <a:pt x="11082" y="14102"/>
                  </a:lnTo>
                  <a:lnTo>
                    <a:pt x="11399" y="13908"/>
                  </a:lnTo>
                  <a:lnTo>
                    <a:pt x="11691" y="13713"/>
                  </a:lnTo>
                  <a:lnTo>
                    <a:pt x="11983" y="13518"/>
                  </a:lnTo>
                  <a:lnTo>
                    <a:pt x="12276" y="13299"/>
                  </a:lnTo>
                  <a:lnTo>
                    <a:pt x="12544" y="13055"/>
                  </a:lnTo>
                  <a:lnTo>
                    <a:pt x="12812" y="12812"/>
                  </a:lnTo>
                  <a:lnTo>
                    <a:pt x="13055" y="12544"/>
                  </a:lnTo>
                  <a:lnTo>
                    <a:pt x="13299" y="12276"/>
                  </a:lnTo>
                  <a:lnTo>
                    <a:pt x="13518" y="11984"/>
                  </a:lnTo>
                  <a:lnTo>
                    <a:pt x="13713" y="11691"/>
                  </a:lnTo>
                  <a:lnTo>
                    <a:pt x="13907" y="11399"/>
                  </a:lnTo>
                  <a:lnTo>
                    <a:pt x="14102" y="11082"/>
                  </a:lnTo>
                  <a:lnTo>
                    <a:pt x="14273" y="10766"/>
                  </a:lnTo>
                  <a:lnTo>
                    <a:pt x="14419" y="10425"/>
                  </a:lnTo>
                  <a:lnTo>
                    <a:pt x="14541" y="10084"/>
                  </a:lnTo>
                  <a:lnTo>
                    <a:pt x="14662" y="9743"/>
                  </a:lnTo>
                  <a:lnTo>
                    <a:pt x="14760" y="9378"/>
                  </a:lnTo>
                  <a:lnTo>
                    <a:pt x="14857" y="9012"/>
                  </a:lnTo>
                  <a:lnTo>
                    <a:pt x="14906" y="8647"/>
                  </a:lnTo>
                  <a:lnTo>
                    <a:pt x="14955" y="8257"/>
                  </a:lnTo>
                  <a:lnTo>
                    <a:pt x="15003" y="7892"/>
                  </a:lnTo>
                  <a:lnTo>
                    <a:pt x="15003" y="7502"/>
                  </a:lnTo>
                  <a:lnTo>
                    <a:pt x="7502" y="7502"/>
                  </a:lnTo>
                  <a:lnTo>
                    <a:pt x="7502" y="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645;p39"/>
            <p:cNvSpPr/>
            <p:nvPr/>
          </p:nvSpPr>
          <p:spPr>
            <a:xfrm>
              <a:off x="3504325" y="3664250"/>
              <a:ext cx="131525" cy="153450"/>
            </a:xfrm>
            <a:custGeom>
              <a:avLst/>
              <a:gdLst/>
              <a:ahLst/>
              <a:cxnLst/>
              <a:rect l="l" t="t" r="r" b="b"/>
              <a:pathLst>
                <a:path w="5261" h="6138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390" y="25"/>
                  </a:lnTo>
                  <a:lnTo>
                    <a:pt x="780" y="98"/>
                  </a:lnTo>
                  <a:lnTo>
                    <a:pt x="1169" y="171"/>
                  </a:lnTo>
                  <a:lnTo>
                    <a:pt x="1559" y="268"/>
                  </a:lnTo>
                  <a:lnTo>
                    <a:pt x="1924" y="414"/>
                  </a:lnTo>
                  <a:lnTo>
                    <a:pt x="2314" y="560"/>
                  </a:lnTo>
                  <a:lnTo>
                    <a:pt x="2655" y="731"/>
                  </a:lnTo>
                  <a:lnTo>
                    <a:pt x="3020" y="901"/>
                  </a:lnTo>
                  <a:lnTo>
                    <a:pt x="3020" y="901"/>
                  </a:lnTo>
                  <a:lnTo>
                    <a:pt x="3337" y="1121"/>
                  </a:lnTo>
                  <a:lnTo>
                    <a:pt x="3654" y="1340"/>
                  </a:lnTo>
                  <a:lnTo>
                    <a:pt x="3946" y="1559"/>
                  </a:lnTo>
                  <a:lnTo>
                    <a:pt x="4238" y="1803"/>
                  </a:lnTo>
                  <a:lnTo>
                    <a:pt x="4530" y="2070"/>
                  </a:lnTo>
                  <a:lnTo>
                    <a:pt x="4774" y="2363"/>
                  </a:lnTo>
                  <a:lnTo>
                    <a:pt x="5017" y="2655"/>
                  </a:lnTo>
                  <a:lnTo>
                    <a:pt x="5261" y="2972"/>
                  </a:lnTo>
                  <a:lnTo>
                    <a:pt x="0" y="613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646;p39"/>
            <p:cNvSpPr/>
            <p:nvPr/>
          </p:nvSpPr>
          <p:spPr>
            <a:xfrm>
              <a:off x="3501875" y="3749500"/>
              <a:ext cx="187575" cy="96825"/>
            </a:xfrm>
            <a:custGeom>
              <a:avLst/>
              <a:gdLst/>
              <a:ahLst/>
              <a:cxnLst/>
              <a:rect l="l" t="t" r="r" b="b"/>
              <a:pathLst>
                <a:path w="7503" h="3873" fill="none" extrusionOk="0">
                  <a:moveTo>
                    <a:pt x="6431" y="0"/>
                  </a:moveTo>
                  <a:lnTo>
                    <a:pt x="1" y="3872"/>
                  </a:lnTo>
                  <a:lnTo>
                    <a:pt x="7502" y="3872"/>
                  </a:lnTo>
                  <a:lnTo>
                    <a:pt x="7502" y="3872"/>
                  </a:lnTo>
                  <a:lnTo>
                    <a:pt x="7478" y="3337"/>
                  </a:lnTo>
                  <a:lnTo>
                    <a:pt x="7429" y="2825"/>
                  </a:lnTo>
                  <a:lnTo>
                    <a:pt x="7332" y="2314"/>
                  </a:lnTo>
                  <a:lnTo>
                    <a:pt x="7210" y="1827"/>
                  </a:lnTo>
                  <a:lnTo>
                    <a:pt x="7064" y="1340"/>
                  </a:lnTo>
                  <a:lnTo>
                    <a:pt x="6893" y="877"/>
                  </a:lnTo>
                  <a:lnTo>
                    <a:pt x="6674" y="438"/>
                  </a:lnTo>
                  <a:lnTo>
                    <a:pt x="6431" y="0"/>
                  </a:lnTo>
                  <a:lnTo>
                    <a:pt x="6431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650134"/>
              </p:ext>
            </p:extLst>
          </p:nvPr>
        </p:nvGraphicFramePr>
        <p:xfrm>
          <a:off x="4318907" y="1763988"/>
          <a:ext cx="4416879" cy="1600170"/>
        </p:xfrm>
        <a:graphic>
          <a:graphicData uri="http://schemas.openxmlformats.org/drawingml/2006/table">
            <a:tbl>
              <a:tblPr>
                <a:noFill/>
                <a:tableStyleId>{C029776E-429D-4FB6-AD1E-29096621B71C}</a:tableStyleId>
              </a:tblPr>
              <a:tblGrid>
                <a:gridCol w="2506584">
                  <a:extLst>
                    <a:ext uri="{9D8B030D-6E8A-4147-A177-3AD203B41FA5}">
                      <a16:colId xmlns:a16="http://schemas.microsoft.com/office/drawing/2014/main" val="1581369781"/>
                    </a:ext>
                  </a:extLst>
                </a:gridCol>
                <a:gridCol w="1910295">
                  <a:extLst>
                    <a:ext uri="{9D8B030D-6E8A-4147-A177-3AD203B41FA5}">
                      <a16:colId xmlns:a16="http://schemas.microsoft.com/office/drawing/2014/main" val="3036467208"/>
                    </a:ext>
                  </a:extLst>
                </a:gridCol>
              </a:tblGrid>
              <a:tr h="468288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600" b="1" dirty="0" smtClean="0">
                          <a:latin typeface="Lora" panose="020B0604020202020204" charset="-94"/>
                          <a:ea typeface="Quattrocento Sans"/>
                          <a:cs typeface="Quattrocento Sans"/>
                          <a:sym typeface="Quattrocento Sans"/>
                        </a:rPr>
                        <a:t>51-100 kayıt</a:t>
                      </a:r>
                      <a:endParaRPr sz="2600" b="1" dirty="0">
                        <a:latin typeface="Lora" panose="020B0604020202020204" charset="-94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25" marR="91425" marT="68575" marB="6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600" dirty="0" smtClean="0">
                          <a:latin typeface="Lora" panose="020B0604020202020204" charset="-94"/>
                          <a:ea typeface="Quattrocento Sans"/>
                          <a:cs typeface="Quattrocento Sans"/>
                          <a:sym typeface="Quattrocento Sans"/>
                        </a:rPr>
                        <a:t>6 arşiv</a:t>
                      </a:r>
                      <a:endParaRPr sz="2600" dirty="0">
                        <a:latin typeface="Lora" panose="020B0604020202020204" charset="-94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25" marR="91425" marT="68575" marB="6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2308683"/>
                  </a:ext>
                </a:extLst>
              </a:tr>
              <a:tr h="468288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600" b="1" dirty="0" smtClean="0">
                          <a:latin typeface="Lora" panose="020B0604020202020204" charset="-94"/>
                          <a:ea typeface="Quattrocento Sans"/>
                          <a:cs typeface="Quattrocento Sans"/>
                          <a:sym typeface="Quattrocento Sans"/>
                        </a:rPr>
                        <a:t>101-250 kayıt</a:t>
                      </a:r>
                      <a:endParaRPr sz="2600" b="1" dirty="0">
                        <a:latin typeface="Lora" panose="020B0604020202020204" charset="-94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25" marR="91425" marT="68575" marB="6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600" dirty="0" smtClean="0">
                          <a:latin typeface="Lora" panose="020B0604020202020204" charset="-94"/>
                          <a:ea typeface="Quattrocento Sans"/>
                          <a:cs typeface="Quattrocento Sans"/>
                          <a:sym typeface="Quattrocento Sans"/>
                        </a:rPr>
                        <a:t>8 arşiv</a:t>
                      </a:r>
                      <a:endParaRPr sz="2600" dirty="0">
                        <a:latin typeface="Lora" panose="020B0604020202020204" charset="-94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25" marR="91425" marT="68575" marB="6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8578013"/>
                  </a:ext>
                </a:extLst>
              </a:tr>
              <a:tr h="468288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600" b="1" dirty="0" smtClean="0">
                          <a:latin typeface="Lora" panose="020B0604020202020204" charset="-94"/>
                          <a:ea typeface="Quattrocento Sans"/>
                          <a:cs typeface="Quattrocento Sans"/>
                          <a:sym typeface="Quattrocento Sans"/>
                        </a:rPr>
                        <a:t>251-500 kayıt</a:t>
                      </a:r>
                      <a:endParaRPr sz="2600" b="1" dirty="0">
                        <a:latin typeface="Lora" panose="020B0604020202020204" charset="-94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25" marR="91425" marT="68575" marB="6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tr-TR" sz="2600" dirty="0" smtClean="0">
                          <a:latin typeface="Lora" panose="020B0604020202020204" charset="-94"/>
                          <a:ea typeface="Quattrocento Sans"/>
                          <a:cs typeface="Quattrocento Sans"/>
                          <a:sym typeface="Quattrocento Sans"/>
                        </a:rPr>
                        <a:t>7 arşiv</a:t>
                      </a:r>
                      <a:endParaRPr sz="2600" dirty="0">
                        <a:latin typeface="Lora" panose="020B0604020202020204" charset="-94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25" marR="91425" marT="68575" marB="685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673109"/>
                  </a:ext>
                </a:extLst>
              </a:tr>
            </a:tbl>
          </a:graphicData>
        </a:graphic>
      </p:graphicFrame>
      <p:sp>
        <p:nvSpPr>
          <p:cNvPr id="16" name="Google Shape;408;p36"/>
          <p:cNvSpPr txBox="1">
            <a:spLocks/>
          </p:cNvSpPr>
          <p:nvPr/>
        </p:nvSpPr>
        <p:spPr>
          <a:xfrm>
            <a:off x="457199" y="3569747"/>
            <a:ext cx="8278587" cy="1114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2400"/>
              <a:buFont typeface="Quattrocento Sans"/>
              <a:buChar char="◉"/>
              <a:defRPr sz="24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○"/>
              <a:defRPr sz="20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■"/>
              <a:defRPr sz="20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 b="0" i="0" u="none" strike="noStrike" cap="none">
                <a:solidFill>
                  <a:srgbClr val="000000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indent="0">
              <a:buFont typeface="Quattrocento Sans"/>
              <a:buNone/>
            </a:pPr>
            <a:r>
              <a:rPr lang="tr-TR" sz="2600" dirty="0" smtClean="0">
                <a:latin typeface="Lora"/>
                <a:ea typeface="Lora"/>
                <a:cs typeface="Lora"/>
                <a:sym typeface="Lora"/>
              </a:rPr>
              <a:t>20 akademik arşivde </a:t>
            </a:r>
            <a:r>
              <a:rPr lang="tr-TR" sz="2600" dirty="0">
                <a:highlight>
                  <a:srgbClr val="FFCD00"/>
                </a:highlight>
                <a:latin typeface="Lora"/>
                <a:ea typeface="Lora"/>
                <a:cs typeface="Lora"/>
                <a:sym typeface="Lora"/>
              </a:rPr>
              <a:t>kayıt sayısı 50’den </a:t>
            </a:r>
            <a:r>
              <a:rPr lang="tr-TR" sz="2600" dirty="0" smtClean="0">
                <a:highlight>
                  <a:srgbClr val="FFCD00"/>
                </a:highlight>
                <a:latin typeface="Lora"/>
                <a:ea typeface="Lora"/>
                <a:cs typeface="Lora"/>
                <a:sym typeface="Lora"/>
              </a:rPr>
              <a:t>az</a:t>
            </a:r>
            <a:r>
              <a:rPr lang="tr-TR" sz="2600" dirty="0" smtClean="0">
                <a:latin typeface="Lora"/>
                <a:ea typeface="Lora"/>
                <a:cs typeface="Lora"/>
                <a:sym typeface="Lora"/>
              </a:rPr>
              <a:t> </a:t>
            </a:r>
          </a:p>
          <a:p>
            <a:pPr marL="0" indent="0">
              <a:buFont typeface="Quattrocento Sans"/>
              <a:buNone/>
            </a:pPr>
            <a:r>
              <a:rPr lang="tr-TR" sz="2600" dirty="0" smtClean="0">
                <a:latin typeface="Lora"/>
                <a:ea typeface="Lora"/>
                <a:cs typeface="Lora"/>
                <a:sym typeface="Lora"/>
              </a:rPr>
              <a:t>26 akademik arşivde </a:t>
            </a:r>
            <a:r>
              <a:rPr lang="tr-TR" sz="2600" dirty="0">
                <a:highlight>
                  <a:srgbClr val="FFCD00"/>
                </a:highlight>
                <a:latin typeface="Lora"/>
                <a:ea typeface="Lora"/>
                <a:cs typeface="Lora"/>
                <a:sym typeface="Lora"/>
              </a:rPr>
              <a:t>100’den az</a:t>
            </a:r>
            <a:endParaRPr lang="en-US" sz="2600" dirty="0">
              <a:highlight>
                <a:srgbClr val="FFCD00"/>
              </a:highlight>
              <a:latin typeface="Lora"/>
              <a:ea typeface="Lora"/>
              <a:cs typeface="Lora"/>
              <a:sym typeface="Lor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27"/>
          <p:cNvSpPr txBox="1">
            <a:spLocks noGrp="1"/>
          </p:cNvSpPr>
          <p:nvPr>
            <p:ph type="ctrTitle" idx="4294967295"/>
          </p:nvPr>
        </p:nvSpPr>
        <p:spPr>
          <a:xfrm>
            <a:off x="660181" y="1175127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8000" dirty="0" smtClean="0">
                <a:highlight>
                  <a:srgbClr val="FFCD00"/>
                </a:highlight>
              </a:rPr>
              <a:t>&gt;50.000 kayıt</a:t>
            </a:r>
            <a:endParaRPr sz="8000" dirty="0">
              <a:highlight>
                <a:srgbClr val="FFCD00"/>
              </a:highlight>
            </a:endParaRPr>
          </a:p>
        </p:txBody>
      </p:sp>
      <p:sp>
        <p:nvSpPr>
          <p:cNvPr id="291" name="Google Shape;291;p27"/>
          <p:cNvSpPr txBox="1">
            <a:spLocks noGrp="1"/>
          </p:cNvSpPr>
          <p:nvPr>
            <p:ph type="subTitle" idx="4294967295"/>
          </p:nvPr>
        </p:nvSpPr>
        <p:spPr>
          <a:xfrm>
            <a:off x="1215352" y="2493658"/>
            <a:ext cx="6662057" cy="15068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tr-TR" sz="2000" dirty="0">
                <a:latin typeface="Lora" panose="020B0604020202020204" charset="-94"/>
              </a:rPr>
              <a:t>İstanbul Şehir </a:t>
            </a:r>
            <a:r>
              <a:rPr lang="tr-TR" sz="2000" dirty="0" smtClean="0">
                <a:latin typeface="Lora" panose="020B0604020202020204" charset="-94"/>
              </a:rPr>
              <a:t>Üniversitesi ve Ankara Üniversitesi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tr-TR" sz="2000" dirty="0" smtClean="0">
                <a:latin typeface="Lora" panose="020B0604020202020204" charset="-94"/>
              </a:rPr>
              <a:t>İŞÜ akademik yayın oranı %1,6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tr-TR" sz="2000" dirty="0" smtClean="0">
                <a:latin typeface="Lora" panose="020B0604020202020204" charset="-94"/>
              </a:rPr>
              <a:t>AÜ %45 makale, %42 kendi dergilerinden</a:t>
            </a:r>
            <a:endParaRPr lang="tr-TR" sz="2000" dirty="0">
              <a:latin typeface="Lora" panose="020B0604020202020204" charset="-94"/>
            </a:endParaRPr>
          </a:p>
        </p:txBody>
      </p:sp>
      <p:grpSp>
        <p:nvGrpSpPr>
          <p:cNvPr id="292" name="Google Shape;292;p27"/>
          <p:cNvGrpSpPr/>
          <p:nvPr/>
        </p:nvGrpSpPr>
        <p:grpSpPr>
          <a:xfrm>
            <a:off x="4433048" y="4413425"/>
            <a:ext cx="277859" cy="201655"/>
            <a:chOff x="3932350" y="3714775"/>
            <a:chExt cx="439650" cy="319075"/>
          </a:xfrm>
        </p:grpSpPr>
        <p:sp>
          <p:nvSpPr>
            <p:cNvPr id="293" name="Google Shape;293;p27"/>
            <p:cNvSpPr/>
            <p:nvPr/>
          </p:nvSpPr>
          <p:spPr>
            <a:xfrm>
              <a:off x="3932350" y="3714775"/>
              <a:ext cx="439650" cy="319075"/>
            </a:xfrm>
            <a:custGeom>
              <a:avLst/>
              <a:gdLst/>
              <a:ahLst/>
              <a:cxnLst/>
              <a:rect l="l" t="t" r="r" b="b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7"/>
            <p:cNvSpPr/>
            <p:nvPr/>
          </p:nvSpPr>
          <p:spPr>
            <a:xfrm>
              <a:off x="39701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7"/>
            <p:cNvSpPr/>
            <p:nvPr/>
          </p:nvSpPr>
          <p:spPr>
            <a:xfrm>
              <a:off x="42788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27"/>
            <p:cNvSpPr/>
            <p:nvPr/>
          </p:nvSpPr>
          <p:spPr>
            <a:xfrm>
              <a:off x="4073000" y="3716600"/>
              <a:ext cx="77350" cy="278900"/>
            </a:xfrm>
            <a:custGeom>
              <a:avLst/>
              <a:gdLst/>
              <a:ahLst/>
              <a:cxnLst/>
              <a:rect l="l" t="t" r="r" b="b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27"/>
            <p:cNvSpPr/>
            <p:nvPr/>
          </p:nvSpPr>
          <p:spPr>
            <a:xfrm>
              <a:off x="4175900" y="3787250"/>
              <a:ext cx="77350" cy="208250"/>
            </a:xfrm>
            <a:custGeom>
              <a:avLst/>
              <a:gdLst/>
              <a:ahLst/>
              <a:cxnLst/>
              <a:rect l="l" t="t" r="r" b="b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8" name="Google Shape;298;p27"/>
          <p:cNvSpPr txBox="1">
            <a:spLocks noGrp="1"/>
          </p:cNvSpPr>
          <p:nvPr>
            <p:ph type="sldNum" idx="12"/>
          </p:nvPr>
        </p:nvSpPr>
        <p:spPr>
          <a:xfrm>
            <a:off x="4297650" y="4791900"/>
            <a:ext cx="548700" cy="35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5"/>
          <p:cNvSpPr txBox="1">
            <a:spLocks noGrp="1"/>
          </p:cNvSpPr>
          <p:nvPr>
            <p:ph type="title"/>
          </p:nvPr>
        </p:nvSpPr>
        <p:spPr>
          <a:xfrm>
            <a:off x="1381249" y="937125"/>
            <a:ext cx="4194957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000" dirty="0" smtClean="0"/>
              <a:t>Yayın türü çeşitliliği</a:t>
            </a:r>
            <a:endParaRPr sz="3000" dirty="0">
              <a:highlight>
                <a:srgbClr val="FFCD00"/>
              </a:highlight>
            </a:endParaRPr>
          </a:p>
        </p:txBody>
      </p:sp>
      <p:sp>
        <p:nvSpPr>
          <p:cNvPr id="269" name="Google Shape;269;p25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186" y="1487723"/>
            <a:ext cx="7081996" cy="3565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Google Shape;647;p39"/>
          <p:cNvGrpSpPr/>
          <p:nvPr/>
        </p:nvGrpSpPr>
        <p:grpSpPr>
          <a:xfrm>
            <a:off x="865413" y="1020834"/>
            <a:ext cx="319356" cy="195646"/>
            <a:chOff x="3932350" y="3714775"/>
            <a:chExt cx="439650" cy="319075"/>
          </a:xfrm>
        </p:grpSpPr>
        <p:sp>
          <p:nvSpPr>
            <p:cNvPr id="15" name="Google Shape;648;p39"/>
            <p:cNvSpPr/>
            <p:nvPr/>
          </p:nvSpPr>
          <p:spPr>
            <a:xfrm>
              <a:off x="3932350" y="3714775"/>
              <a:ext cx="439650" cy="319075"/>
            </a:xfrm>
            <a:custGeom>
              <a:avLst/>
              <a:gdLst/>
              <a:ahLst/>
              <a:cxnLst/>
              <a:rect l="l" t="t" r="r" b="b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649;p39"/>
            <p:cNvSpPr/>
            <p:nvPr/>
          </p:nvSpPr>
          <p:spPr>
            <a:xfrm>
              <a:off x="39701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650;p39"/>
            <p:cNvSpPr/>
            <p:nvPr/>
          </p:nvSpPr>
          <p:spPr>
            <a:xfrm>
              <a:off x="4278800" y="3862750"/>
              <a:ext cx="77350" cy="132750"/>
            </a:xfrm>
            <a:custGeom>
              <a:avLst/>
              <a:gdLst/>
              <a:ahLst/>
              <a:cxnLst/>
              <a:rect l="l" t="t" r="r" b="b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651;p39"/>
            <p:cNvSpPr/>
            <p:nvPr/>
          </p:nvSpPr>
          <p:spPr>
            <a:xfrm>
              <a:off x="4073000" y="3716600"/>
              <a:ext cx="77350" cy="278900"/>
            </a:xfrm>
            <a:custGeom>
              <a:avLst/>
              <a:gdLst/>
              <a:ahLst/>
              <a:cxnLst/>
              <a:rect l="l" t="t" r="r" b="b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652;p39"/>
            <p:cNvSpPr/>
            <p:nvPr/>
          </p:nvSpPr>
          <p:spPr>
            <a:xfrm>
              <a:off x="4175900" y="3787250"/>
              <a:ext cx="77350" cy="208250"/>
            </a:xfrm>
            <a:custGeom>
              <a:avLst/>
              <a:gdLst/>
              <a:ahLst/>
              <a:cxnLst/>
              <a:rect l="l" t="t" r="r" b="b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00504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9"/>
          <p:cNvSpPr txBox="1">
            <a:spLocks noGrp="1"/>
          </p:cNvSpPr>
          <p:nvPr>
            <p:ph type="body" idx="1"/>
          </p:nvPr>
        </p:nvSpPr>
        <p:spPr>
          <a:xfrm>
            <a:off x="798991" y="1617573"/>
            <a:ext cx="3798325" cy="32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tr-TR" b="1" dirty="0" smtClean="0">
                <a:highlight>
                  <a:srgbClr val="FFCD00"/>
                </a:highlight>
                <a:latin typeface="Lora" panose="020B0604020202020204" charset="-94"/>
              </a:rPr>
              <a:t>Tezler</a:t>
            </a:r>
            <a:endParaRPr b="1" dirty="0">
              <a:highlight>
                <a:srgbClr val="FFCD00"/>
              </a:highlight>
              <a:latin typeface="Lora" panose="020B0604020202020204" charset="-94"/>
            </a:endParaRPr>
          </a:p>
          <a:p>
            <a:pPr marL="342900" indent="-342900"/>
            <a:r>
              <a:rPr lang="tr-TR" dirty="0" smtClean="0">
                <a:latin typeface="Lora" panose="020B0604020202020204" charset="-94"/>
              </a:rPr>
              <a:t>5 arşivin tamamı tez</a:t>
            </a:r>
          </a:p>
          <a:p>
            <a:pPr marL="342900" indent="-342900"/>
            <a:r>
              <a:rPr lang="tr-TR" dirty="0" smtClean="0">
                <a:latin typeface="Lora" panose="020B0604020202020204" charset="-94"/>
              </a:rPr>
              <a:t>14 arşivde %90 üzeri tez</a:t>
            </a:r>
          </a:p>
          <a:p>
            <a:pPr marL="342900" indent="-342900"/>
            <a:r>
              <a:rPr lang="tr-TR" dirty="0" smtClean="0">
                <a:latin typeface="Lora" panose="020B0604020202020204" charset="-94"/>
              </a:rPr>
              <a:t>21 arşivde %75 üzeri tez</a:t>
            </a:r>
          </a:p>
          <a:p>
            <a:pPr marL="342900" indent="-342900"/>
            <a:r>
              <a:rPr lang="tr-TR" dirty="0" smtClean="0">
                <a:latin typeface="Lora" panose="020B0604020202020204" charset="-94"/>
              </a:rPr>
              <a:t>35 arşivde %50 üzeri tez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>
              <a:latin typeface="Lora" panose="020B0604020202020204" charset="-94"/>
            </a:endParaRPr>
          </a:p>
        </p:txBody>
      </p:sp>
      <p:sp>
        <p:nvSpPr>
          <p:cNvPr id="158" name="Google Shape;158;p19"/>
          <p:cNvSpPr txBox="1">
            <a:spLocks noGrp="1"/>
          </p:cNvSpPr>
          <p:nvPr>
            <p:ph type="title"/>
          </p:nvPr>
        </p:nvSpPr>
        <p:spPr>
          <a:xfrm>
            <a:off x="1381250" y="922668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3000" dirty="0" smtClean="0"/>
              <a:t>Tezler ve makaleler</a:t>
            </a:r>
            <a:endParaRPr sz="3000" dirty="0"/>
          </a:p>
        </p:txBody>
      </p:sp>
      <p:sp>
        <p:nvSpPr>
          <p:cNvPr id="159" name="Google Shape;159;p19"/>
          <p:cNvSpPr txBox="1">
            <a:spLocks noGrp="1"/>
          </p:cNvSpPr>
          <p:nvPr>
            <p:ph type="body" idx="2"/>
          </p:nvPr>
        </p:nvSpPr>
        <p:spPr>
          <a:xfrm>
            <a:off x="4449729" y="1618617"/>
            <a:ext cx="4367848" cy="32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tr-TR" b="1" dirty="0" smtClean="0">
                <a:highlight>
                  <a:srgbClr val="FFCD00"/>
                </a:highlight>
                <a:latin typeface="Lora" panose="020B0604020202020204" charset="-94"/>
              </a:rPr>
              <a:t>Makaleler</a:t>
            </a:r>
            <a:endParaRPr lang="tr-TR" b="1" dirty="0">
              <a:highlight>
                <a:srgbClr val="FFCD00"/>
              </a:highlight>
              <a:latin typeface="Lora" panose="020B0604020202020204" charset="-94"/>
            </a:endParaRPr>
          </a:p>
          <a:p>
            <a:pPr marL="342900" indent="-342900"/>
            <a:r>
              <a:rPr lang="tr-TR" dirty="0" smtClean="0">
                <a:latin typeface="Lora" panose="020B0604020202020204" charset="-94"/>
              </a:rPr>
              <a:t>20 (14) arşivde %80 üzeri makale</a:t>
            </a:r>
          </a:p>
          <a:p>
            <a:pPr marL="342900" indent="-342900"/>
            <a:r>
              <a:rPr lang="tr-TR" dirty="0" smtClean="0">
                <a:latin typeface="Lora" panose="020B0604020202020204" charset="-94"/>
              </a:rPr>
              <a:t>50 (33) arşivde %46 üzeri makale</a:t>
            </a:r>
          </a:p>
          <a:p>
            <a:pPr marL="342900" indent="-342900"/>
            <a:r>
              <a:rPr lang="tr-TR" dirty="0" smtClean="0">
                <a:latin typeface="Lora" panose="020B0604020202020204" charset="-94"/>
              </a:rPr>
              <a:t>Hiç makale olmayan 9 (17) arşiv</a:t>
            </a:r>
          </a:p>
          <a:p>
            <a:pPr marL="342900" indent="-342900"/>
            <a:r>
              <a:rPr lang="tr-TR" dirty="0" smtClean="0">
                <a:latin typeface="Lora" panose="020B0604020202020204" charset="-94"/>
              </a:rPr>
              <a:t>9 arşivde tüm makaleler kendi dergilerinden 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lang="tr-TR" dirty="0">
              <a:latin typeface="Lora" panose="020B0604020202020204" charset="-94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>
              <a:latin typeface="Lora" panose="020B0604020202020204" charset="-94"/>
            </a:endParaRPr>
          </a:p>
        </p:txBody>
      </p:sp>
      <p:grpSp>
        <p:nvGrpSpPr>
          <p:cNvPr id="160" name="Google Shape;160;p19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61" name="Google Shape;161;p19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19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19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19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5" name="Google Shape;165;p19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ol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958</Words>
  <Application>Microsoft Office PowerPoint</Application>
  <PresentationFormat>On-screen Show (16:9)</PresentationFormat>
  <Paragraphs>167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Quattrocento Sans</vt:lpstr>
      <vt:lpstr>Arial</vt:lpstr>
      <vt:lpstr>Lora</vt:lpstr>
      <vt:lpstr>Viola template</vt:lpstr>
      <vt:lpstr>Akademik Arşivler Mevcut Durum</vt:lpstr>
      <vt:lpstr>Akademik Arşiv</vt:lpstr>
      <vt:lpstr>PowerPoint Presentation</vt:lpstr>
      <vt:lpstr>121 akademik arşiv</vt:lpstr>
      <vt:lpstr>Kayıt sayıları</vt:lpstr>
      <vt:lpstr>Kayıt sayıları</vt:lpstr>
      <vt:lpstr>&gt;50.000 kayıt</vt:lpstr>
      <vt:lpstr>Yayın türü çeşitliliği</vt:lpstr>
      <vt:lpstr>Tezler ve makaleler</vt:lpstr>
      <vt:lpstr>Diğer yayın türleri</vt:lpstr>
      <vt:lpstr>Açık bilim politikası</vt:lpstr>
      <vt:lpstr>ROARMAP</vt:lpstr>
      <vt:lpstr>OpenDOAR ve ROAR</vt:lpstr>
      <vt:lpstr>BASE ve OpenAIRE</vt:lpstr>
      <vt:lpstr>OAI-PMH ve Handle</vt:lpstr>
      <vt:lpstr>Creative Commons</vt:lpstr>
      <vt:lpstr>Sonuç</vt:lpstr>
      <vt:lpstr>Akademik Arşivler Mevcut Durum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guleda</dc:creator>
  <cp:lastModifiedBy>user</cp:lastModifiedBy>
  <cp:revision>56</cp:revision>
  <dcterms:modified xsi:type="dcterms:W3CDTF">2019-11-19T06:22:40Z</dcterms:modified>
</cp:coreProperties>
</file>