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262" r:id="rId3"/>
    <p:sldId id="286" r:id="rId4"/>
    <p:sldId id="272" r:id="rId5"/>
    <p:sldId id="287" r:id="rId6"/>
    <p:sldId id="269" r:id="rId7"/>
    <p:sldId id="271" r:id="rId8"/>
    <p:sldId id="288" r:id="rId9"/>
    <p:sldId id="263" r:id="rId10"/>
    <p:sldId id="289" r:id="rId11"/>
    <p:sldId id="259" r:id="rId12"/>
    <p:sldId id="292" r:id="rId13"/>
    <p:sldId id="264" r:id="rId14"/>
    <p:sldId id="290" r:id="rId15"/>
    <p:sldId id="291" r:id="rId16"/>
    <p:sldId id="294" r:id="rId17"/>
    <p:sldId id="273" r:id="rId18"/>
    <p:sldId id="293" r:id="rId19"/>
  </p:sldIdLst>
  <p:sldSz cx="9144000" cy="5143500" type="screen16x9"/>
  <p:notesSz cx="6858000" cy="9144000"/>
  <p:embeddedFontLst>
    <p:embeddedFont>
      <p:font typeface="Quattrocento Sans" panose="020B0604020202020204" charset="0"/>
      <p:regular r:id="rId21"/>
      <p:bold r:id="rId22"/>
      <p:italic r:id="rId23"/>
      <p:boldItalic r:id="rId24"/>
    </p:embeddedFont>
    <p:embeddedFont>
      <p:font typeface="Lora" panose="020B0604020202020204" charset="-94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29776E-429D-4FB6-AD1E-29096621B71C}">
  <a:tblStyle styleId="{C029776E-429D-4FB6-AD1E-29096621B7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47" autoAdjust="0"/>
  </p:normalViewPr>
  <p:slideViewPr>
    <p:cSldViewPr snapToGrid="0">
      <p:cViewPr varScale="1">
        <p:scale>
          <a:sx n="130" d="100"/>
          <a:sy n="130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Kayıt sayıları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267-4B35-AC63-73E59EF8CA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67-4B35-AC63-73E59EF8CAB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67-4B35-AC63-73E59EF8CAB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267-4B35-AC63-73E59EF8CAB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67-4B35-AC63-73E59EF8CAB5}"/>
              </c:ext>
            </c:extLst>
          </c:dPt>
          <c:dLbls>
            <c:dLbl>
              <c:idx val="0"/>
              <c:layout>
                <c:manualLayout>
                  <c:x val="9.0308228246906274E-3"/>
                  <c:y val="2.81250000000000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Lora" panose="020B0604020202020204" charset="-94"/>
                        <a:ea typeface="+mn-ea"/>
                        <a:cs typeface="+mn-cs"/>
                      </a:defRPr>
                    </a:pPr>
                    <a:fld id="{5089B68C-020C-4797-92EB-0B837532348C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  <a:latin typeface="Lora" panose="020B0604020202020204" charset="-94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%16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Lora" panose="020B0604020202020204" charset="-94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267-4B35-AC63-73E59EF8CAB5}"/>
                </c:ext>
              </c:extLst>
            </c:dLbl>
            <c:dLbl>
              <c:idx val="1"/>
              <c:layout>
                <c:manualLayout>
                  <c:x val="1.7506937640977373E-3"/>
                  <c:y val="7.49999999999999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Lora" panose="020B0604020202020204" charset="-94"/>
                        <a:ea typeface="+mn-ea"/>
                        <a:cs typeface="+mn-cs"/>
                      </a:defRPr>
                    </a:pPr>
                    <a:fld id="{1C14E257-43BA-4C55-9C3E-3C84CFCC13C6}" type="CATEGORYNAME">
                      <a:rPr lang="en-US" dirty="0"/>
                      <a:pPr>
                        <a:defRPr>
                          <a:solidFill>
                            <a:schemeClr val="tx1"/>
                          </a:solidFill>
                          <a:latin typeface="Lora" panose="020B0604020202020204" charset="-94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%14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Lora" panose="020B0604020202020204" charset="-94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267-4B35-AC63-73E59EF8CAB5}"/>
                </c:ext>
              </c:extLst>
            </c:dLbl>
            <c:dLbl>
              <c:idx val="2"/>
              <c:layout>
                <c:manualLayout>
                  <c:x val="-0.14180619489191684"/>
                  <c:y val="-2.81250000000000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Lora" panose="020B0604020202020204" charset="-94"/>
                        <a:ea typeface="+mn-ea"/>
                        <a:cs typeface="+mn-cs"/>
                      </a:defRPr>
                    </a:pPr>
                    <a:fld id="{D23D524C-F390-425A-879B-1D6C56D1BEAF}" type="CATEGORYNAME">
                      <a:rPr lang="en-US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  <a:latin typeface="Lora" panose="020B0604020202020204" charset="-94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%36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Lora" panose="020B0604020202020204" charset="-94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67-4B35-AC63-73E59EF8CAB5}"/>
                </c:ext>
              </c:extLst>
            </c:dLbl>
            <c:dLbl>
              <c:idx val="3"/>
              <c:layout>
                <c:manualLayout>
                  <c:x val="-0.1313020323073304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Lora" panose="020B0604020202020204" charset="-94"/>
                        <a:ea typeface="+mn-ea"/>
                        <a:cs typeface="+mn-cs"/>
                      </a:defRPr>
                    </a:pPr>
                    <a:fld id="{3D34A25A-5CF5-4435-B862-15CF66391486}" type="CATEGORYNAME">
                      <a:rPr lang="es-E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  <a:latin typeface="Lora" panose="020B0604020202020204" charset="-94"/>
                        </a:defRPr>
                      </a:pPr>
                      <a:t>[CATEGORY NAME]</a:t>
                    </a:fld>
                    <a:r>
                      <a:rPr lang="es-ES" baseline="0" dirty="0"/>
                      <a:t>
</a:t>
                    </a:r>
                    <a:r>
                      <a:rPr lang="es-ES" baseline="0" dirty="0" smtClean="0">
                        <a:solidFill>
                          <a:schemeClr val="bg1"/>
                        </a:solidFill>
                      </a:rPr>
                      <a:t>%34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Lora" panose="020B0604020202020204" charset="-94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267-4B35-AC63-73E59EF8CAB5}"/>
                </c:ext>
              </c:extLst>
            </c:dLbl>
            <c:dLbl>
              <c:idx val="4"/>
              <c:layout>
                <c:manualLayout>
                  <c:x val="-0.25411604317748671"/>
                  <c:y val="-1.71875000000000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Lora" panose="020B0604020202020204" charset="-94"/>
                        <a:ea typeface="+mn-ea"/>
                        <a:cs typeface="+mn-cs"/>
                      </a:defRPr>
                    </a:pPr>
                    <a:r>
                      <a:rPr lang="en-US" sz="2000" baseline="0" dirty="0" smtClean="0">
                        <a:solidFill>
                          <a:schemeClr val="bg1"/>
                        </a:solidFill>
                        <a:latin typeface="Lora" panose="020B0604020202020204" charset="-94"/>
                      </a:rPr>
                      <a:t>0-2000 </a:t>
                    </a:r>
                    <a:r>
                      <a:rPr lang="en-US" sz="2000" baseline="0" dirty="0">
                        <a:solidFill>
                          <a:schemeClr val="bg1"/>
                        </a:solidFill>
                        <a:latin typeface="Lora" panose="020B0604020202020204" charset="-94"/>
                      </a:rPr>
                      <a:t>
</a:t>
                    </a:r>
                    <a:r>
                      <a:rPr lang="en-US" sz="2000" baseline="0" dirty="0" smtClean="0">
                        <a:solidFill>
                          <a:schemeClr val="bg1"/>
                        </a:solidFill>
                        <a:latin typeface="Lora" panose="020B0604020202020204" charset="-94"/>
                      </a:rPr>
                      <a:t>%70</a:t>
                    </a:r>
                    <a:endParaRPr lang="en-US" sz="2000" dirty="0">
                      <a:solidFill>
                        <a:schemeClr val="bg1"/>
                      </a:solidFill>
                      <a:latin typeface="Lora" panose="020B0604020202020204" charset="-94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Lora" panose="020B0604020202020204" charset="-94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91894127414914"/>
                      <c:h val="0.37812499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67-4B35-AC63-73E59EF8C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Lora" panose="020B0604020202020204" charset="-94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5000 üzeri</c:v>
                </c:pt>
                <c:pt idx="1">
                  <c:v>2001-5000</c:v>
                </c:pt>
                <c:pt idx="2">
                  <c:v>501-2000</c:v>
                </c:pt>
                <c:pt idx="3">
                  <c:v>500 ve daha az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17</c:v>
                </c:pt>
                <c:pt idx="2">
                  <c:v>44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7-4B35-AC63-73E59EF8CAB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91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Üniversitelerden 105’i açık erişim politikası ya da yönergesine sahiptir (açık erişim politikası- 61 üniversite, açık erişim yönergesi- 40 üniversite, hem açık erişim politikası hem de açık erişim yönergesi- 4 üniversite). Politikası ya da yönergesi olan üniversitelerden dokuzunun kurumsal arşivi bulunmamakta, dokuzunun ise kurumsal arşivine erişilememektedir.</a:t>
            </a:r>
            <a:endParaRPr lang="tr-TR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105/206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87/121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İsimlendirme farklılıkları (yönerge/politika,</a:t>
            </a:r>
            <a:r>
              <a:rPr lang="tr-TR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 açık erişim/açık arşiv/kurumsal arşiv/açık bilim politikası)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Yükümlülük belirten altı politika da eklendiğinde oran %25,7 olmaktadır. Sadece tezler için yükümlülük/zorunluluk belirten beş, sorumluluk belirten 11 politika/yönerge vardır.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Kırklareli Üniversitesi açık erişim politikası (Kırklareli Üniversitesi, 2019) zorunlu bir politika olmamasına rağmen, atama ve yükselmelerde kurumsal açık arşivdeki yayınların dikkate alınacağı belirtilmektedir. 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9941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Akademik açık erişim arşivleri veri tabanları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Akademik arama motorları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err="1" smtClean="0"/>
              <a:t>OpenAIRE</a:t>
            </a:r>
            <a:r>
              <a:rPr lang="tr-TR" dirty="0" smtClean="0"/>
              <a:t> </a:t>
            </a:r>
            <a:r>
              <a:rPr lang="tr-TR" dirty="0" err="1" smtClean="0"/>
              <a:t>Explore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4438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Üniversite kurumsal açık arşivlerinin diğer arşivler, veri tabanları ya da arama motorları tarafından harmanlanabilmesi için açık arşivlerin birlikte/karşılıklı çalışabilirliğini sağlayan Açık Arşivler Girişimi Üst Veri Harmanlama Protokolüne (OAI-PMH) uyumlu olması gerekir (Open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Archives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2019a).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tr-TR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Kurumsal açık arşivlerde yer alan kayıtlar için tanımlayıcı olarak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Handle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kullanımı yaygındır.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tr-TR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68/121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cs typeface="Arial"/>
                <a:sym typeface="Arial"/>
              </a:rPr>
              <a:t>36/121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8774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Hacettepe Üniversitesi kurumsal açık arşiv sayfasında CC lisansının türü belirtilmezken, diğer 38 arşivin tümünde aynı lisans (en kısıtlı CC lisansı olan CC-BY NC ND) tercih edilmiştir (25’inde CC-BY NC ND 4.0, 13’ünde CC-BY NC ND 3.0). Bitlis Eren Üniversitesi’nin kurumsal açık arşiv ana sayfasında CC lisansı bulunmamakta ancak her bir kayda ait sayfada CC0 (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domain) 1.0 lisansının yer aldığı görülmektedir.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8066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76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University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of Western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Australia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(2019). Open Access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toolkit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tr-T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Repository-based</a:t>
            </a: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OA. Erişim adresi: 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https://guides.library.uwa.edu.au/c.php?g=325342&amp;p=2178787</a:t>
            </a:r>
            <a:endParaRPr lang="tr-TR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35694cd56_0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35694cd56_0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26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61 arşivde kayıt</a:t>
            </a:r>
            <a:r>
              <a:rPr lang="tr-TR" baseline="0" dirty="0" smtClean="0"/>
              <a:t> sayısı 1000’in üzerinde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1797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İstanbul Şehir Üniversitesi kurumsal açık arşivindeki koleksiyonların çoğu kişisel koleksiyonlardır ve bunlardan Taha Toros koleksiyonunda 33.388 adet gazete kupürü yer almaktadır.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Kayıt sayısı 50’nin üzerinde olan 101 üniversite kurumsal açık arşivinde her bir yayın türünün toplam kayıt sayısına göre oransal dağılımı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Aykırı değerler dikkate alınmadığında, oranları 0 ile 1 arasında değişen iki yayın türünün makaleler ve tezler olduğu, diğer yayın türleri için bulunan oranların 0,3’ün üzerine çıkmadığı görülmektedir.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0447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Oranlar kayıt sayısı 50 ve üzeri</a:t>
            </a:r>
            <a:r>
              <a:rPr lang="tr-TR" baseline="0" dirty="0" smtClean="0"/>
              <a:t> olan 101 üniversite için hesaplanmıştır.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aseline="0" dirty="0" smtClean="0"/>
              <a:t>Parantez içindeki sayılar </a:t>
            </a:r>
            <a:r>
              <a:rPr lang="tr-TR" baseline="0" dirty="0" err="1" smtClean="0"/>
              <a:t>üniiversitelerin</a:t>
            </a:r>
            <a:r>
              <a:rPr lang="tr-TR" baseline="0" dirty="0" smtClean="0"/>
              <a:t> kendi yayımladığı dergilerden gelen makaleler çıkarıldığında bulunan sayılardır.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182056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Akademik Arşivler Mevcut Durum</a:t>
            </a:r>
            <a:endParaRPr dirty="0"/>
          </a:p>
        </p:txBody>
      </p:sp>
      <p:sp>
        <p:nvSpPr>
          <p:cNvPr id="12" name="Google Shape;71;p12"/>
          <p:cNvSpPr txBox="1">
            <a:spLocks/>
          </p:cNvSpPr>
          <p:nvPr/>
        </p:nvSpPr>
        <p:spPr>
          <a:xfrm>
            <a:off x="1656647" y="3737649"/>
            <a:ext cx="5679178" cy="128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tr-TR" sz="1400" b="0" dirty="0" err="1" smtClean="0"/>
              <a:t>Güleda</a:t>
            </a:r>
            <a:r>
              <a:rPr lang="tr-TR" sz="1400" b="0" dirty="0" smtClean="0"/>
              <a:t> Doğan</a:t>
            </a:r>
          </a:p>
          <a:p>
            <a:r>
              <a:rPr lang="tr-TR" sz="1400" b="0" dirty="0" smtClean="0"/>
              <a:t>Hacettepe Üniversitesi</a:t>
            </a:r>
          </a:p>
          <a:p>
            <a:r>
              <a:rPr lang="tr-TR" sz="1400" b="0" dirty="0" smtClean="0"/>
              <a:t>Bilgi ve Belge Yönetimi Bölümü</a:t>
            </a:r>
          </a:p>
          <a:p>
            <a:r>
              <a:rPr lang="tr-TR" sz="1400" b="0" dirty="0" smtClean="0"/>
              <a:t>guledaduzyol@gmail.com</a:t>
            </a:r>
          </a:p>
          <a:p>
            <a:r>
              <a:rPr lang="tr-TR" sz="1400" b="0" dirty="0" smtClean="0"/>
              <a:t>@</a:t>
            </a:r>
            <a:r>
              <a:rPr lang="tr-TR" sz="1400" b="0" dirty="0" err="1" smtClean="0"/>
              <a:t>guledaduzyol</a:t>
            </a:r>
            <a:endParaRPr lang="tr-TR" sz="1400" b="0" dirty="0"/>
          </a:p>
        </p:txBody>
      </p:sp>
      <p:sp>
        <p:nvSpPr>
          <p:cNvPr id="14" name="Google Shape;71;p12"/>
          <p:cNvSpPr txBox="1">
            <a:spLocks/>
          </p:cNvSpPr>
          <p:nvPr/>
        </p:nvSpPr>
        <p:spPr>
          <a:xfrm>
            <a:off x="996630" y="2894898"/>
            <a:ext cx="5679178" cy="41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tr-TR" sz="1400" b="0" dirty="0" smtClean="0"/>
              <a:t>7. Ulusal Açık Bilim Konferansı, 20 Kasım 2019, İzmir</a:t>
            </a:r>
            <a:endParaRPr lang="tr-TR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Diğer yayın türleri</a:t>
            </a:r>
            <a:endParaRPr sz="3000" dirty="0"/>
          </a:p>
        </p:txBody>
      </p:sp>
      <p:sp>
        <p:nvSpPr>
          <p:cNvPr id="337" name="Google Shape;337;p30"/>
          <p:cNvSpPr txBox="1">
            <a:spLocks noGrp="1"/>
          </p:cNvSpPr>
          <p:nvPr>
            <p:ph type="body" idx="1"/>
          </p:nvPr>
        </p:nvSpPr>
        <p:spPr>
          <a:xfrm>
            <a:off x="3715250" y="1805657"/>
            <a:ext cx="23340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Kitap bölümü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Lora" panose="020B0604020202020204" charset="-94"/>
              </a:rPr>
              <a:t>49 arşivde yok</a:t>
            </a:r>
            <a:endParaRPr sz="2000" dirty="0">
              <a:latin typeface="Lora" panose="020B0604020202020204" charset="-94"/>
            </a:endParaRPr>
          </a:p>
        </p:txBody>
      </p:sp>
      <p:grpSp>
        <p:nvGrpSpPr>
          <p:cNvPr id="343" name="Google Shape;343;p3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344" name="Google Shape;344;p3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8" name="Google Shape;348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6" name="Google Shape;337;p30"/>
          <p:cNvSpPr txBox="1">
            <a:spLocks/>
          </p:cNvSpPr>
          <p:nvPr/>
        </p:nvSpPr>
        <p:spPr>
          <a:xfrm>
            <a:off x="1533650" y="1791375"/>
            <a:ext cx="2334000" cy="12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◉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>
              <a:buFont typeface="Quattrocento Sans"/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Rapor</a:t>
            </a:r>
          </a:p>
          <a:p>
            <a:pPr marL="0" indent="0">
              <a:buFont typeface="Quattrocento Sans"/>
              <a:buNone/>
            </a:pPr>
            <a:r>
              <a:rPr lang="tr-TR" sz="2000" dirty="0" smtClean="0">
                <a:latin typeface="Lora" panose="020B0604020202020204" charset="-94"/>
              </a:rPr>
              <a:t>70 arşivde yok</a:t>
            </a:r>
            <a:endParaRPr lang="tr-TR" sz="2000" dirty="0">
              <a:latin typeface="Lora" panose="020B0604020202020204" charset="-94"/>
            </a:endParaRPr>
          </a:p>
        </p:txBody>
      </p:sp>
      <p:sp>
        <p:nvSpPr>
          <p:cNvPr id="19" name="Google Shape;337;p30"/>
          <p:cNvSpPr txBox="1">
            <a:spLocks/>
          </p:cNvSpPr>
          <p:nvPr/>
        </p:nvSpPr>
        <p:spPr>
          <a:xfrm>
            <a:off x="1533650" y="3237224"/>
            <a:ext cx="2334000" cy="12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◉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>
              <a:buFont typeface="Quattrocento Sans"/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Bildiri</a:t>
            </a:r>
          </a:p>
          <a:p>
            <a:pPr marL="0" indent="0">
              <a:buFont typeface="Quattrocento Sans"/>
              <a:buNone/>
            </a:pPr>
            <a:r>
              <a:rPr lang="tr-TR" sz="2000" dirty="0" smtClean="0">
                <a:latin typeface="Lora" panose="020B0604020202020204" charset="-94"/>
              </a:rPr>
              <a:t>35 arşivde yok</a:t>
            </a:r>
            <a:endParaRPr lang="tr-TR" sz="2000" dirty="0">
              <a:latin typeface="Lora" panose="020B0604020202020204" charset="-94"/>
            </a:endParaRPr>
          </a:p>
        </p:txBody>
      </p:sp>
      <p:sp>
        <p:nvSpPr>
          <p:cNvPr id="21" name="Google Shape;337;p30"/>
          <p:cNvSpPr txBox="1">
            <a:spLocks noGrp="1"/>
          </p:cNvSpPr>
          <p:nvPr>
            <p:ph type="body" idx="1"/>
          </p:nvPr>
        </p:nvSpPr>
        <p:spPr>
          <a:xfrm>
            <a:off x="3715250" y="3237224"/>
            <a:ext cx="23340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Kitap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Lora" panose="020B0604020202020204" charset="-94"/>
              </a:rPr>
              <a:t>33 arşivde yok</a:t>
            </a:r>
            <a:endParaRPr sz="2000" dirty="0">
              <a:latin typeface="Lora" panose="020B060402020202020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2163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22224" y="1693523"/>
            <a:ext cx="408466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Açık bilim politikası</a:t>
            </a:r>
            <a:endParaRPr dirty="0"/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4514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Lora" panose="020B0604020202020204" charset="-94"/>
              </a:rPr>
              <a:t>105 üniversite (%51)</a:t>
            </a:r>
            <a:endParaRPr sz="2000" dirty="0">
              <a:latin typeface="Lora" panose="020B0604020202020204" charset="-94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pSp>
        <p:nvGrpSpPr>
          <p:cNvPr id="13" name="Google Shape;264;p25"/>
          <p:cNvGrpSpPr/>
          <p:nvPr/>
        </p:nvGrpSpPr>
        <p:grpSpPr>
          <a:xfrm>
            <a:off x="1292015" y="2448499"/>
            <a:ext cx="214625" cy="214625"/>
            <a:chOff x="2594050" y="1631825"/>
            <a:chExt cx="439625" cy="439625"/>
          </a:xfrm>
        </p:grpSpPr>
        <p:sp>
          <p:nvSpPr>
            <p:cNvPr id="14" name="Google Shape;265;p2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66;p2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67;p25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68;p25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408;p36"/>
          <p:cNvSpPr txBox="1">
            <a:spLocks/>
          </p:cNvSpPr>
          <p:nvPr/>
        </p:nvSpPr>
        <p:spPr>
          <a:xfrm>
            <a:off x="2022223" y="3267384"/>
            <a:ext cx="6811383" cy="155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342900" indent="-342900">
              <a:spcBef>
                <a:spcPts val="0"/>
              </a:spcBef>
            </a:pPr>
            <a:r>
              <a:rPr lang="tr-TR" sz="2000" dirty="0" smtClean="0">
                <a:latin typeface="Lora"/>
                <a:ea typeface="Lora"/>
                <a:cs typeface="Lora"/>
                <a:sym typeface="Lora"/>
              </a:rPr>
              <a:t>87 akademik arşiv için politika mevcut (%72)</a:t>
            </a:r>
          </a:p>
          <a:p>
            <a:pPr marL="342900" indent="-342900"/>
            <a:r>
              <a:rPr lang="tr-TR" sz="2000" dirty="0" smtClean="0">
                <a:latin typeface="Lora"/>
                <a:ea typeface="Lora"/>
                <a:cs typeface="Lora"/>
                <a:sym typeface="Lora"/>
              </a:rPr>
              <a:t>33 arşivin politikası arşivde görünür/erişilebilir (%27)</a:t>
            </a:r>
          </a:p>
          <a:p>
            <a:pPr marL="342900" indent="-342900"/>
            <a:r>
              <a:rPr lang="tr-TR" sz="2000" dirty="0" smtClean="0">
                <a:latin typeface="Lora"/>
                <a:ea typeface="Lora"/>
                <a:cs typeface="Lora"/>
                <a:sym typeface="Lora"/>
              </a:rPr>
              <a:t>Senato onaylı 40 politika</a:t>
            </a:r>
          </a:p>
          <a:p>
            <a:pPr marL="342900" indent="-342900"/>
            <a:r>
              <a:rPr lang="tr-TR" sz="2000" dirty="0" smtClean="0">
                <a:latin typeface="Lora"/>
                <a:ea typeface="Lora"/>
                <a:cs typeface="Lora"/>
                <a:sym typeface="Lora"/>
              </a:rPr>
              <a:t>19 zorunlu politika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848101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ROARMAP</a:t>
            </a:r>
            <a:endParaRPr sz="30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627451"/>
            <a:ext cx="676671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/>
            <a:r>
              <a:rPr lang="tr-TR" sz="2000" dirty="0" smtClean="0">
                <a:latin typeface="Lora" panose="020B0604020202020204" charset="-94"/>
              </a:rPr>
              <a:t>46 üniversite (58 kayıt, güncel sayı 61)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Politika bağlantısı olmayan 10, çalışmayan 14 kayıt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Güncel politikalar yer almıyor!</a:t>
            </a:r>
          </a:p>
          <a:p>
            <a:pPr marL="342900"/>
            <a:r>
              <a:rPr lang="tr-TR" sz="2000" dirty="0" err="1" smtClean="0">
                <a:latin typeface="Lora" panose="020B0604020202020204" charset="-94"/>
              </a:rPr>
              <a:t>Dublikasyon</a:t>
            </a:r>
            <a:r>
              <a:rPr lang="tr-TR" sz="2000" dirty="0" smtClean="0">
                <a:latin typeface="Lora" panose="020B0604020202020204" charset="-94"/>
              </a:rPr>
              <a:t> sorunu (4 üniversite)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30 arşivin sayfasında </a:t>
            </a:r>
            <a:r>
              <a:rPr lang="tr-TR" sz="2000" dirty="0" err="1" smtClean="0">
                <a:latin typeface="Lora" panose="020B0604020202020204" charset="-94"/>
              </a:rPr>
              <a:t>ROARMAP’a</a:t>
            </a:r>
            <a:r>
              <a:rPr lang="tr-TR" sz="2000" dirty="0" smtClean="0">
                <a:latin typeface="Lora" panose="020B0604020202020204" charset="-94"/>
              </a:rPr>
              <a:t> kayıtlı olduğu belirtiliyor</a:t>
            </a:r>
          </a:p>
          <a:p>
            <a:pPr marL="628650" lvl="1" indent="-268288"/>
            <a:r>
              <a:rPr lang="tr-TR" dirty="0" smtClean="0">
                <a:latin typeface="Lora" panose="020B0604020202020204" charset="-94"/>
              </a:rPr>
              <a:t>19’unun hiç kaydı yok</a:t>
            </a:r>
          </a:p>
          <a:p>
            <a:pPr marL="628650" lvl="1" indent="-268288"/>
            <a:r>
              <a:rPr lang="tr-TR" dirty="0" smtClean="0">
                <a:latin typeface="Lora" panose="020B0604020202020204" charset="-94"/>
              </a:rPr>
              <a:t>4’ünde politika bağlantısı yok/çalışmıyor</a:t>
            </a: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21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848101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err="1" smtClean="0"/>
              <a:t>OpenDOAR</a:t>
            </a:r>
            <a:r>
              <a:rPr lang="tr-TR" sz="3000" dirty="0" smtClean="0"/>
              <a:t> ve ROAR</a:t>
            </a:r>
            <a:endParaRPr sz="30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824251"/>
            <a:ext cx="3345872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err="1" smtClean="0">
                <a:highlight>
                  <a:srgbClr val="FFCD00"/>
                </a:highlight>
                <a:latin typeface="Lora" panose="020B0604020202020204" charset="-94"/>
              </a:rPr>
              <a:t>OpenDOAR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74 arşiv (%61)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Temmuz 116, güncel 123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39 arşivin web sayfasında bilgi yok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7 arşivin web sayfasında bilgi var ancak taranmıyor</a:t>
            </a:r>
            <a:endParaRPr sz="2000" dirty="0">
              <a:latin typeface="Lora" panose="020B0604020202020204" charset="-94"/>
            </a:endParaRPr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2"/>
          </p:nvPr>
        </p:nvSpPr>
        <p:spPr>
          <a:xfrm>
            <a:off x="5102679" y="1836031"/>
            <a:ext cx="3339192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ROAR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45 arşiv (%39)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Temmuz/güncel 92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24 arşivin web sayfasında bilgi yok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13 arşivin web sayfasında bilgi var ancak taranmıyor</a:t>
            </a:r>
            <a:endParaRPr sz="2000" dirty="0">
              <a:latin typeface="Lora" panose="020B0604020202020204" charset="-94"/>
            </a:endParaRP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848101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BASE ve </a:t>
            </a:r>
            <a:r>
              <a:rPr lang="tr-TR" sz="3000" dirty="0" err="1" smtClean="0"/>
              <a:t>OpenAIRE</a:t>
            </a:r>
            <a:endParaRPr sz="30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824251"/>
            <a:ext cx="3288722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BASE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34 arşiv (%28)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17 arşivin web sayfasında bilgi yok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22 arşivin web sayfasında bilgi var ancak taranmıyor</a:t>
            </a:r>
            <a:endParaRPr sz="2000" dirty="0">
              <a:latin typeface="Lora" panose="020B0604020202020204" charset="-94"/>
            </a:endParaRPr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2"/>
          </p:nvPr>
        </p:nvSpPr>
        <p:spPr>
          <a:xfrm>
            <a:off x="5190181" y="1824251"/>
            <a:ext cx="3194539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b="1" dirty="0" err="1" smtClean="0">
                <a:highlight>
                  <a:srgbClr val="FFCD00"/>
                </a:highlight>
                <a:latin typeface="Lora" panose="020B0604020202020204" charset="-94"/>
              </a:rPr>
              <a:t>OpenAIRE</a:t>
            </a:r>
            <a:r>
              <a:rPr lang="tr-TR" sz="2000" b="1" dirty="0" smtClean="0">
                <a:highlight>
                  <a:srgbClr val="FFCD00"/>
                </a:highlight>
                <a:latin typeface="Lora" panose="020B0604020202020204" charset="-94"/>
              </a:rPr>
              <a:t> </a:t>
            </a:r>
            <a:r>
              <a:rPr lang="tr-TR" sz="2000" b="1" dirty="0" err="1" smtClean="0">
                <a:highlight>
                  <a:srgbClr val="FFCD00"/>
                </a:highlight>
                <a:latin typeface="Lora" panose="020B0604020202020204" charset="-94"/>
              </a:rPr>
              <a:t>Explore</a:t>
            </a:r>
            <a:endParaRPr sz="2000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285750" indent="-285750"/>
            <a:r>
              <a:rPr lang="tr-TR" sz="2000" dirty="0" smtClean="0">
                <a:latin typeface="Lora" panose="020B0604020202020204" charset="-94"/>
              </a:rPr>
              <a:t>47 arşiv (%39)</a:t>
            </a:r>
          </a:p>
          <a:p>
            <a:pPr marL="285750" indent="-285750"/>
            <a:r>
              <a:rPr lang="tr-TR" sz="2000" dirty="0" smtClean="0">
                <a:latin typeface="Lora" panose="020B0604020202020204" charset="-94"/>
              </a:rPr>
              <a:t>23 arşivin web sayfasında bilgi yok</a:t>
            </a:r>
          </a:p>
          <a:p>
            <a:pPr marL="285750" indent="-285750"/>
            <a:r>
              <a:rPr lang="tr-TR" sz="2000" dirty="0" smtClean="0">
                <a:latin typeface="Lora" panose="020B0604020202020204" charset="-94"/>
              </a:rPr>
              <a:t>16 arşivin web sayfasında bilgi var ancak taranmıyor</a:t>
            </a:r>
            <a:endParaRPr sz="2000" dirty="0">
              <a:latin typeface="Lora" panose="020B0604020202020204" charset="-94"/>
            </a:endParaRP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40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848101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OAI-PMH ve </a:t>
            </a:r>
            <a:r>
              <a:rPr lang="tr-TR" sz="3000" dirty="0" err="1" smtClean="0"/>
              <a:t>Handle</a:t>
            </a:r>
            <a:endParaRPr sz="30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553972"/>
            <a:ext cx="676671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/>
            <a:r>
              <a:rPr lang="tr-TR" sz="2000" dirty="0" smtClean="0">
                <a:latin typeface="Lora" panose="020B0604020202020204" charset="-94"/>
              </a:rPr>
              <a:t>48 arşiv (%40) OAI-PMH uyumlu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14 arşivin sayfasında bu bilgi yok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6 arşiv sayfasında belirtmesine rağmen OAI-PMH uyumlu değil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68 arşivde çalışır </a:t>
            </a:r>
            <a:r>
              <a:rPr lang="tr-TR" sz="2000" dirty="0" err="1" smtClean="0">
                <a:latin typeface="Lora" panose="020B0604020202020204" charset="-94"/>
              </a:rPr>
              <a:t>Handle</a:t>
            </a:r>
            <a:r>
              <a:rPr lang="tr-TR" sz="2000" dirty="0" smtClean="0">
                <a:latin typeface="Lora" panose="020B0604020202020204" charset="-94"/>
              </a:rPr>
              <a:t> bağlantıları mevcut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36 arşivde </a:t>
            </a:r>
            <a:r>
              <a:rPr lang="tr-TR" sz="2000" dirty="0" err="1" smtClean="0">
                <a:latin typeface="Lora" panose="020B0604020202020204" charset="-94"/>
              </a:rPr>
              <a:t>Handle</a:t>
            </a:r>
            <a:r>
              <a:rPr lang="tr-TR" sz="2000" dirty="0" smtClean="0">
                <a:latin typeface="Lora" panose="020B0604020202020204" charset="-94"/>
              </a:rPr>
              <a:t> bağlantıları çalışmıyor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40 arşiv sayfasında </a:t>
            </a:r>
            <a:r>
              <a:rPr lang="tr-TR" sz="2000" dirty="0" err="1" smtClean="0">
                <a:latin typeface="Lora" panose="020B0604020202020204" charset="-94"/>
              </a:rPr>
              <a:t>Handle</a:t>
            </a:r>
            <a:r>
              <a:rPr lang="tr-TR" sz="2000" dirty="0" smtClean="0">
                <a:latin typeface="Lora" panose="020B0604020202020204" charset="-94"/>
              </a:rPr>
              <a:t> kullanıldığı belirtilmiş (6’sında </a:t>
            </a:r>
            <a:r>
              <a:rPr lang="tr-TR" sz="2000" dirty="0" err="1" smtClean="0">
                <a:latin typeface="Lora" panose="020B0604020202020204" charset="-94"/>
              </a:rPr>
              <a:t>Handle</a:t>
            </a:r>
            <a:r>
              <a:rPr lang="tr-TR" sz="2000" dirty="0" smtClean="0">
                <a:latin typeface="Lora" panose="020B0604020202020204" charset="-94"/>
              </a:rPr>
              <a:t> bağlantıları çalışmıyor)</a:t>
            </a: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6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848101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Creative </a:t>
            </a:r>
            <a:r>
              <a:rPr lang="tr-TR" sz="3000" dirty="0" err="1" smtClean="0"/>
              <a:t>Commons</a:t>
            </a:r>
            <a:endParaRPr sz="30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553972"/>
            <a:ext cx="676671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/>
            <a:r>
              <a:rPr lang="tr-TR" sz="2000" dirty="0" smtClean="0">
                <a:latin typeface="Lora" panose="020B0604020202020204" charset="-94"/>
              </a:rPr>
              <a:t>39 arşivde CC lisansı ana sayfaya ekli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38 arşivde en kısıtlı </a:t>
            </a:r>
            <a:r>
              <a:rPr lang="tr-TR" sz="2000" dirty="0">
                <a:latin typeface="Lora" panose="020B0604020202020204" charset="-94"/>
              </a:rPr>
              <a:t>lisans (CC-BY NC </a:t>
            </a:r>
            <a:r>
              <a:rPr lang="tr-TR" sz="2000" dirty="0" smtClean="0">
                <a:latin typeface="Lora" panose="020B0604020202020204" charset="-94"/>
              </a:rPr>
              <a:t>ND)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Bitlis Eren Üniversitesi CC0</a:t>
            </a:r>
          </a:p>
          <a:p>
            <a:pPr marL="342900"/>
            <a:r>
              <a:rPr lang="tr-TR" sz="2000" dirty="0" smtClean="0">
                <a:latin typeface="Lora" panose="020B0604020202020204" charset="-94"/>
              </a:rPr>
              <a:t>Hacettepe Üniversitesi ana sayfada CC, her bir yayın özelinde CC lisans türü</a:t>
            </a: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06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9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Sonuç</a:t>
            </a:r>
            <a:endParaRPr sz="3000" dirty="0"/>
          </a:p>
        </p:txBody>
      </p:sp>
      <p:grpSp>
        <p:nvGrpSpPr>
          <p:cNvPr id="321" name="Google Shape;321;p2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322" name="Google Shape;322;p2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1" name="Google Shape;331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5" name="Google Shape;328;p29"/>
          <p:cNvSpPr/>
          <p:nvPr/>
        </p:nvSpPr>
        <p:spPr>
          <a:xfrm>
            <a:off x="1497120" y="1503353"/>
            <a:ext cx="667575" cy="639990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1" dirty="0">
                <a:latin typeface="Lora"/>
                <a:ea typeface="Lora"/>
                <a:cs typeface="Lora"/>
                <a:sym typeface="Lora"/>
              </a:rPr>
              <a:t>1</a:t>
            </a:r>
            <a:endParaRPr sz="30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8" name="Google Shape;171;p20"/>
          <p:cNvSpPr txBox="1">
            <a:spLocks/>
          </p:cNvSpPr>
          <p:nvPr/>
        </p:nvSpPr>
        <p:spPr>
          <a:xfrm>
            <a:off x="2307770" y="1442476"/>
            <a:ext cx="5419391" cy="7617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r-TR" sz="2000" dirty="0" smtClean="0">
                <a:latin typeface="Lora" panose="020B0604020202020204" charset="-94"/>
              </a:rPr>
              <a:t>Çoğu üniversitenin arşivi yok</a:t>
            </a:r>
          </a:p>
          <a:p>
            <a:r>
              <a:rPr lang="tr-TR" sz="2000" dirty="0">
                <a:latin typeface="Lora" panose="020B0604020202020204" charset="-94"/>
              </a:rPr>
              <a:t>A</a:t>
            </a:r>
            <a:r>
              <a:rPr lang="tr-TR" sz="2000" dirty="0" smtClean="0">
                <a:latin typeface="Lora" panose="020B0604020202020204" charset="-94"/>
              </a:rPr>
              <a:t>rşiv sahipliği üniversite yaşı ile ilgili</a:t>
            </a:r>
          </a:p>
        </p:txBody>
      </p:sp>
      <p:sp>
        <p:nvSpPr>
          <p:cNvPr id="19" name="Google Shape;328;p29"/>
          <p:cNvSpPr/>
          <p:nvPr/>
        </p:nvSpPr>
        <p:spPr>
          <a:xfrm>
            <a:off x="1497119" y="2342517"/>
            <a:ext cx="667575" cy="639990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1" dirty="0" smtClean="0">
                <a:latin typeface="Lora"/>
                <a:ea typeface="Lora"/>
                <a:cs typeface="Lora"/>
                <a:sym typeface="Lora"/>
              </a:rPr>
              <a:t>2</a:t>
            </a:r>
            <a:endParaRPr sz="30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0" name="Google Shape;328;p29"/>
          <p:cNvSpPr/>
          <p:nvPr/>
        </p:nvSpPr>
        <p:spPr>
          <a:xfrm>
            <a:off x="1523489" y="3174061"/>
            <a:ext cx="667575" cy="639990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1" dirty="0">
                <a:latin typeface="Lora"/>
                <a:ea typeface="Lora"/>
                <a:cs typeface="Lora"/>
                <a:sym typeface="Lora"/>
              </a:rPr>
              <a:t>3</a:t>
            </a:r>
            <a:endParaRPr sz="30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1" name="Google Shape;328;p29"/>
          <p:cNvSpPr/>
          <p:nvPr/>
        </p:nvSpPr>
        <p:spPr>
          <a:xfrm>
            <a:off x="1523489" y="4013225"/>
            <a:ext cx="667575" cy="639990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1" dirty="0" smtClean="0">
                <a:latin typeface="Lora"/>
                <a:ea typeface="Lora"/>
                <a:cs typeface="Lora"/>
                <a:sym typeface="Lora"/>
              </a:rPr>
              <a:t>4</a:t>
            </a:r>
            <a:endParaRPr sz="30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4" name="Google Shape;171;p20"/>
          <p:cNvSpPr txBox="1">
            <a:spLocks/>
          </p:cNvSpPr>
          <p:nvPr/>
        </p:nvSpPr>
        <p:spPr>
          <a:xfrm>
            <a:off x="2307770" y="2273971"/>
            <a:ext cx="5571309" cy="530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r-TR" sz="2000" dirty="0" smtClean="0">
                <a:latin typeface="Lora" panose="020B0604020202020204" charset="-94"/>
              </a:rPr>
              <a:t>Kayıt sayısı, yayın türü çeşitliliği (makale, tez)</a:t>
            </a:r>
          </a:p>
          <a:p>
            <a:pPr>
              <a:spcAft>
                <a:spcPts val="600"/>
              </a:spcAft>
            </a:pPr>
            <a:r>
              <a:rPr lang="tr-TR" sz="2000" dirty="0" smtClean="0">
                <a:latin typeface="Lora" panose="020B0604020202020204" charset="-94"/>
              </a:rPr>
              <a:t>Zorunlu politikanın önemi</a:t>
            </a:r>
          </a:p>
        </p:txBody>
      </p:sp>
      <p:sp>
        <p:nvSpPr>
          <p:cNvPr id="25" name="Google Shape;171;p20"/>
          <p:cNvSpPr txBox="1">
            <a:spLocks/>
          </p:cNvSpPr>
          <p:nvPr/>
        </p:nvSpPr>
        <p:spPr>
          <a:xfrm>
            <a:off x="2307770" y="3124547"/>
            <a:ext cx="6310450" cy="704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r-TR" sz="2000" dirty="0" smtClean="0">
                <a:latin typeface="Lora" panose="020B0604020202020204" charset="-94"/>
              </a:rPr>
              <a:t>Akademik arşivler doğru algılanıyor mu?</a:t>
            </a:r>
          </a:p>
          <a:p>
            <a:pPr>
              <a:spcAft>
                <a:spcPts val="600"/>
              </a:spcAft>
            </a:pPr>
            <a:r>
              <a:rPr lang="tr-TR" sz="2000" dirty="0" smtClean="0">
                <a:latin typeface="Lora" panose="020B0604020202020204" charset="-94"/>
              </a:rPr>
              <a:t>Bilimsel çıktılar, kişisel koleksiyonlar, kent arşivleri</a:t>
            </a:r>
          </a:p>
        </p:txBody>
      </p:sp>
      <p:sp>
        <p:nvSpPr>
          <p:cNvPr id="26" name="Google Shape;171;p20"/>
          <p:cNvSpPr txBox="1">
            <a:spLocks/>
          </p:cNvSpPr>
          <p:nvPr/>
        </p:nvSpPr>
        <p:spPr>
          <a:xfrm>
            <a:off x="2307770" y="3944645"/>
            <a:ext cx="6310450" cy="639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tr-TR" sz="2000" dirty="0" smtClean="0">
                <a:latin typeface="Lora" panose="020B0604020202020204" charset="-94"/>
              </a:rPr>
              <a:t>Uluslararası platformlardaki varlık ve görünürlük</a:t>
            </a:r>
          </a:p>
          <a:p>
            <a:pPr>
              <a:spcAft>
                <a:spcPts val="600"/>
              </a:spcAft>
            </a:pPr>
            <a:r>
              <a:rPr lang="tr-TR" sz="2000" dirty="0" smtClean="0">
                <a:latin typeface="Lora" panose="020B0604020202020204" charset="-94"/>
              </a:rPr>
              <a:t>Sayılar sorgulanmalı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182056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Akademik Arşivler Mevcut Durum</a:t>
            </a:r>
            <a:endParaRPr dirty="0"/>
          </a:p>
        </p:txBody>
      </p:sp>
      <p:sp>
        <p:nvSpPr>
          <p:cNvPr id="12" name="Google Shape;71;p12"/>
          <p:cNvSpPr txBox="1">
            <a:spLocks/>
          </p:cNvSpPr>
          <p:nvPr/>
        </p:nvSpPr>
        <p:spPr>
          <a:xfrm>
            <a:off x="1656647" y="3737649"/>
            <a:ext cx="5679178" cy="128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tr-TR" sz="1400" b="0" dirty="0" err="1" smtClean="0"/>
              <a:t>Güleda</a:t>
            </a:r>
            <a:r>
              <a:rPr lang="tr-TR" sz="1400" b="0" dirty="0" smtClean="0"/>
              <a:t> Doğan</a:t>
            </a:r>
          </a:p>
          <a:p>
            <a:r>
              <a:rPr lang="tr-TR" sz="1400" b="0" dirty="0" smtClean="0"/>
              <a:t>Hacettepe Üniversitesi</a:t>
            </a:r>
          </a:p>
          <a:p>
            <a:r>
              <a:rPr lang="tr-TR" sz="1400" b="0" dirty="0" smtClean="0"/>
              <a:t>Bilgi ve Belge Yönetimi Bölümü</a:t>
            </a:r>
          </a:p>
          <a:p>
            <a:r>
              <a:rPr lang="tr-TR" sz="1400" b="0" dirty="0" smtClean="0"/>
              <a:t>guledaduzyol@gmail.com</a:t>
            </a:r>
          </a:p>
          <a:p>
            <a:r>
              <a:rPr lang="tr-TR" sz="1400" b="0" dirty="0" smtClean="0"/>
              <a:t>@</a:t>
            </a:r>
            <a:r>
              <a:rPr lang="tr-TR" sz="1400" b="0" dirty="0" err="1" smtClean="0"/>
              <a:t>guledaduzyol</a:t>
            </a:r>
            <a:endParaRPr lang="tr-TR" sz="1400" b="0" dirty="0"/>
          </a:p>
        </p:txBody>
      </p:sp>
      <p:sp>
        <p:nvSpPr>
          <p:cNvPr id="14" name="Google Shape;71;p12"/>
          <p:cNvSpPr txBox="1">
            <a:spLocks/>
          </p:cNvSpPr>
          <p:nvPr/>
        </p:nvSpPr>
        <p:spPr>
          <a:xfrm>
            <a:off x="996630" y="2894898"/>
            <a:ext cx="5679178" cy="41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tr-TR" sz="1400" b="0" dirty="0" smtClean="0"/>
              <a:t>7. Ulusal Açık Bilim Konferansı, 20 Kasım 2019, İzmir</a:t>
            </a:r>
            <a:endParaRPr lang="tr-TR" sz="1400" b="0" dirty="0"/>
          </a:p>
        </p:txBody>
      </p:sp>
    </p:spTree>
    <p:extLst>
      <p:ext uri="{BB962C8B-B14F-4D97-AF65-F5344CB8AC3E}">
        <p14:creationId xmlns:p14="http://schemas.microsoft.com/office/powerpoint/2010/main" val="4356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dirty="0" smtClean="0">
                <a:highlight>
                  <a:srgbClr val="FFCD00"/>
                </a:highlight>
              </a:rPr>
              <a:t>Akademik Arşiv</a:t>
            </a:r>
            <a:endParaRPr sz="4800" dirty="0">
              <a:highlight>
                <a:srgbClr val="FFCD00"/>
              </a:highlight>
            </a:endParaRPr>
          </a:p>
        </p:txBody>
      </p:sp>
      <p:sp>
        <p:nvSpPr>
          <p:cNvPr id="137" name="Google Shape;137;p18"/>
          <p:cNvSpPr txBox="1">
            <a:spLocks noGrp="1"/>
          </p:cNvSpPr>
          <p:nvPr>
            <p:ph type="subTitle" idx="4294967295"/>
          </p:nvPr>
        </p:nvSpPr>
        <p:spPr>
          <a:xfrm>
            <a:off x="440871" y="3792555"/>
            <a:ext cx="8254093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tr-TR" sz="1800" dirty="0" smtClean="0">
                <a:latin typeface="Lora" panose="020B0604020202020204" charset="-94"/>
              </a:rPr>
              <a:t>"bir </a:t>
            </a:r>
            <a:r>
              <a:rPr lang="tr-TR" sz="1800" dirty="0">
                <a:latin typeface="Lora" panose="020B0604020202020204" charset="-94"/>
              </a:rPr>
              <a:t>araştırma kurumunun </a:t>
            </a:r>
            <a:r>
              <a:rPr lang="tr-TR" sz="1800" b="1" dirty="0">
                <a:latin typeface="Lora" panose="020B0604020202020204" charset="-94"/>
              </a:rPr>
              <a:t>mensuplarınca üretilmiş tüm bilimsel çıktılar</a:t>
            </a:r>
            <a:r>
              <a:rPr lang="tr-TR" sz="1800" dirty="0">
                <a:latin typeface="Lora" panose="020B0604020202020204" charset="-94"/>
              </a:rPr>
              <a:t>ın tutulduğu ve herkesin ücretsiz erişimine sunulduğu dijital </a:t>
            </a:r>
            <a:r>
              <a:rPr lang="tr-TR" sz="1800" dirty="0" smtClean="0">
                <a:latin typeface="Lora" panose="020B0604020202020204" charset="-94"/>
              </a:rPr>
              <a:t>koleksiyonlar"</a:t>
            </a:r>
            <a:endParaRPr lang="tr-TR" sz="1800" dirty="0">
              <a:latin typeface="Lora" panose="020B0604020202020204" charset="-94"/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1" dirty="0">
                <a:latin typeface="Lora" panose="020B0604020202020204" charset="-94"/>
              </a:rPr>
              <a:t>?</a:t>
            </a:r>
            <a:endParaRPr sz="5000" b="1" dirty="0">
              <a:latin typeface="Lora" panose="020B0604020202020204" charset="-94"/>
            </a:endParaRPr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3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960" name="Picture 95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</a:extLst>
          </a:blip>
          <a:srcRect t="2976" b="1600"/>
          <a:stretch/>
        </p:blipFill>
        <p:spPr>
          <a:xfrm>
            <a:off x="1070516" y="0"/>
            <a:ext cx="685662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8"/>
          <p:cNvSpPr txBox="1">
            <a:spLocks noGrp="1"/>
          </p:cNvSpPr>
          <p:nvPr>
            <p:ph type="ctrTitle" idx="4294967295"/>
          </p:nvPr>
        </p:nvSpPr>
        <p:spPr>
          <a:xfrm>
            <a:off x="685800" y="34320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dirty="0" smtClean="0"/>
              <a:t>121 akademik arşiv</a:t>
            </a:r>
            <a:endParaRPr sz="4800" dirty="0"/>
          </a:p>
        </p:txBody>
      </p:sp>
      <p:sp>
        <p:nvSpPr>
          <p:cNvPr id="305" name="Google Shape;305;p28"/>
          <p:cNvSpPr txBox="1">
            <a:spLocks noGrp="1"/>
          </p:cNvSpPr>
          <p:nvPr>
            <p:ph type="ctrTitle" idx="4294967295"/>
          </p:nvPr>
        </p:nvSpPr>
        <p:spPr>
          <a:xfrm>
            <a:off x="700772" y="2532258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highlight>
                  <a:srgbClr val="FFCD00"/>
                </a:highlight>
              </a:rPr>
              <a:t>%</a:t>
            </a:r>
            <a:r>
              <a:rPr lang="tr-TR" sz="4800" dirty="0" smtClean="0">
                <a:highlight>
                  <a:srgbClr val="FFCD00"/>
                </a:highlight>
              </a:rPr>
              <a:t>80</a:t>
            </a:r>
            <a:endParaRPr sz="4800" dirty="0">
              <a:highlight>
                <a:srgbClr val="FFCD00"/>
              </a:highlight>
            </a:endParaRPr>
          </a:p>
        </p:txBody>
      </p:sp>
      <p:sp>
        <p:nvSpPr>
          <p:cNvPr id="306" name="Google Shape;306;p28"/>
          <p:cNvSpPr txBox="1">
            <a:spLocks noGrp="1"/>
          </p:cNvSpPr>
          <p:nvPr>
            <p:ph type="subTitle" idx="4294967295"/>
          </p:nvPr>
        </p:nvSpPr>
        <p:spPr>
          <a:xfrm>
            <a:off x="700772" y="3257547"/>
            <a:ext cx="8092164" cy="8519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>
                <a:latin typeface="Lora" panose="020B0604020202020204" charset="-94"/>
              </a:rPr>
              <a:t>2010 sonrası kurulan 54 üniversiteden 43’ünün akademik arşivi yok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>
                <a:latin typeface="Lora" panose="020B0604020202020204" charset="-94"/>
              </a:rPr>
              <a:t>2000 öncesi kurulan 71 üniversiteden 56’sının akademik arşivi var</a:t>
            </a:r>
            <a:endParaRPr sz="2000" dirty="0">
              <a:latin typeface="Lora" panose="020B0604020202020204" charset="-94"/>
            </a:endParaRPr>
          </a:p>
        </p:txBody>
      </p:sp>
      <p:sp>
        <p:nvSpPr>
          <p:cNvPr id="307" name="Google Shape;307;p28"/>
          <p:cNvSpPr txBox="1">
            <a:spLocks noGrp="1"/>
          </p:cNvSpPr>
          <p:nvPr>
            <p:ph type="ctrTitle" idx="4294967295"/>
          </p:nvPr>
        </p:nvSpPr>
        <p:spPr>
          <a:xfrm>
            <a:off x="684624" y="1100122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dirty="0" smtClean="0"/>
              <a:t>%59</a:t>
            </a:r>
            <a:endParaRPr sz="4800" dirty="0"/>
          </a:p>
        </p:txBody>
      </p:sp>
      <p:sp>
        <p:nvSpPr>
          <p:cNvPr id="308" name="Google Shape;308;p28"/>
          <p:cNvSpPr txBox="1">
            <a:spLocks noGrp="1"/>
          </p:cNvSpPr>
          <p:nvPr>
            <p:ph type="subTitle" idx="4294967295"/>
          </p:nvPr>
        </p:nvSpPr>
        <p:spPr>
          <a:xfrm>
            <a:off x="700772" y="1731179"/>
            <a:ext cx="77724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>
                <a:latin typeface="Lora" panose="020B0604020202020204" charset="-94"/>
              </a:rPr>
              <a:t>Türkiye’deki </a:t>
            </a:r>
            <a:r>
              <a:rPr lang="tr-TR" sz="2000" dirty="0" smtClean="0">
                <a:latin typeface="Lora" panose="020B0604020202020204" charset="-94"/>
              </a:rPr>
              <a:t>üniversitelerin </a:t>
            </a:r>
            <a:r>
              <a:rPr lang="tr-TR" sz="2000" dirty="0">
                <a:latin typeface="Lora" panose="020B0604020202020204" charset="-94"/>
              </a:rPr>
              <a:t>akademik arşive sahip olma oranı</a:t>
            </a:r>
            <a:endParaRPr sz="2000" dirty="0">
              <a:latin typeface="Lora" panose="020B0604020202020204" charset="-94"/>
            </a:endParaRPr>
          </a:p>
        </p:txBody>
      </p:sp>
      <p:grpSp>
        <p:nvGrpSpPr>
          <p:cNvPr id="309" name="Google Shape;309;p28"/>
          <p:cNvGrpSpPr/>
          <p:nvPr/>
        </p:nvGrpSpPr>
        <p:grpSpPr>
          <a:xfrm>
            <a:off x="4433048" y="4413425"/>
            <a:ext cx="277859" cy="201655"/>
            <a:chOff x="3932350" y="3714775"/>
            <a:chExt cx="439650" cy="319075"/>
          </a:xfrm>
        </p:grpSpPr>
        <p:sp>
          <p:nvSpPr>
            <p:cNvPr id="310" name="Google Shape;310;p28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8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5" name="Google Shape;315;p28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2652434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Kayıt sayıları</a:t>
            </a:r>
            <a:endParaRPr sz="3000" dirty="0">
              <a:highlight>
                <a:srgbClr val="FFCD00"/>
              </a:highlight>
            </a:endParaRPr>
          </a:p>
        </p:txBody>
      </p:sp>
      <p:sp>
        <p:nvSpPr>
          <p:cNvPr id="269" name="Google Shape;269;p2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0" name="Google Shape;643;p39"/>
          <p:cNvGrpSpPr/>
          <p:nvPr/>
        </p:nvGrpSpPr>
        <p:grpSpPr>
          <a:xfrm>
            <a:off x="856439" y="965894"/>
            <a:ext cx="333700" cy="329077"/>
            <a:chOff x="3292425" y="3664250"/>
            <a:chExt cx="397025" cy="391525"/>
          </a:xfrm>
        </p:grpSpPr>
        <p:sp>
          <p:nvSpPr>
            <p:cNvPr id="11" name="Google Shape;644;p39"/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45;p39"/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46;p39"/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43986146"/>
              </p:ext>
            </p:extLst>
          </p:nvPr>
        </p:nvGraphicFramePr>
        <p:xfrm>
          <a:off x="1632516" y="1154925"/>
          <a:ext cx="725426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68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Kayıt sayıları</a:t>
            </a:r>
            <a:endParaRPr sz="3000" dirty="0">
              <a:highlight>
                <a:srgbClr val="FFCD00"/>
              </a:highlight>
            </a:endParaRPr>
          </a:p>
        </p:txBody>
      </p:sp>
      <p:graphicFrame>
        <p:nvGraphicFramePr>
          <p:cNvPr id="263" name="Google Shape;263;p25"/>
          <p:cNvGraphicFramePr/>
          <p:nvPr>
            <p:extLst>
              <p:ext uri="{D42A27DB-BD31-4B8C-83A1-F6EECF244321}">
                <p14:modId xmlns:p14="http://schemas.microsoft.com/office/powerpoint/2010/main" val="2441231856"/>
              </p:ext>
            </p:extLst>
          </p:nvPr>
        </p:nvGraphicFramePr>
        <p:xfrm>
          <a:off x="457200" y="1763988"/>
          <a:ext cx="3861707" cy="1600170"/>
        </p:xfrm>
        <a:graphic>
          <a:graphicData uri="http://schemas.openxmlformats.org/drawingml/2006/table">
            <a:tbl>
              <a:tblPr>
                <a:noFill/>
                <a:tableStyleId>{C029776E-429D-4FB6-AD1E-29096621B71C}</a:tableStyleId>
              </a:tblPr>
              <a:tblGrid>
                <a:gridCol w="2008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7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1-10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8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11-50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5</a:t>
                      </a: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9" name="Google Shape;269;p2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0" name="Google Shape;643;p39"/>
          <p:cNvGrpSpPr/>
          <p:nvPr/>
        </p:nvGrpSpPr>
        <p:grpSpPr>
          <a:xfrm>
            <a:off x="856439" y="965894"/>
            <a:ext cx="333700" cy="329077"/>
            <a:chOff x="3292425" y="3664250"/>
            <a:chExt cx="397025" cy="391525"/>
          </a:xfrm>
        </p:grpSpPr>
        <p:sp>
          <p:nvSpPr>
            <p:cNvPr id="11" name="Google Shape;644;p39"/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45;p39"/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46;p39"/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50134"/>
              </p:ext>
            </p:extLst>
          </p:nvPr>
        </p:nvGraphicFramePr>
        <p:xfrm>
          <a:off x="4318907" y="1763988"/>
          <a:ext cx="4416879" cy="1600170"/>
        </p:xfrm>
        <a:graphic>
          <a:graphicData uri="http://schemas.openxmlformats.org/drawingml/2006/table">
            <a:tbl>
              <a:tblPr>
                <a:noFill/>
                <a:tableStyleId>{C029776E-429D-4FB6-AD1E-29096621B71C}</a:tableStyleId>
              </a:tblPr>
              <a:tblGrid>
                <a:gridCol w="2506584">
                  <a:extLst>
                    <a:ext uri="{9D8B030D-6E8A-4147-A177-3AD203B41FA5}">
                      <a16:colId xmlns:a16="http://schemas.microsoft.com/office/drawing/2014/main" val="1581369781"/>
                    </a:ext>
                  </a:extLst>
                </a:gridCol>
                <a:gridCol w="1910295">
                  <a:extLst>
                    <a:ext uri="{9D8B030D-6E8A-4147-A177-3AD203B41FA5}">
                      <a16:colId xmlns:a16="http://schemas.microsoft.com/office/drawing/2014/main" val="3036467208"/>
                    </a:ext>
                  </a:extLst>
                </a:gridCol>
              </a:tblGrid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51-100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6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308683"/>
                  </a:ext>
                </a:extLst>
              </a:tr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101-250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8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578013"/>
                  </a:ext>
                </a:extLst>
              </a:tr>
              <a:tr h="46828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b="1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251-500 kayıt</a:t>
                      </a:r>
                      <a:endParaRPr sz="2600" b="1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600" dirty="0" smtClean="0">
                          <a:latin typeface="Lora" panose="020B0604020202020204" charset="-94"/>
                          <a:ea typeface="Quattrocento Sans"/>
                          <a:cs typeface="Quattrocento Sans"/>
                          <a:sym typeface="Quattrocento Sans"/>
                        </a:rPr>
                        <a:t>7 arşiv</a:t>
                      </a:r>
                      <a:endParaRPr sz="2600" dirty="0">
                        <a:latin typeface="Lora" panose="020B0604020202020204" charset="-94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673109"/>
                  </a:ext>
                </a:extLst>
              </a:tr>
            </a:tbl>
          </a:graphicData>
        </a:graphic>
      </p:graphicFrame>
      <p:sp>
        <p:nvSpPr>
          <p:cNvPr id="16" name="Google Shape;408;p36"/>
          <p:cNvSpPr txBox="1">
            <a:spLocks/>
          </p:cNvSpPr>
          <p:nvPr/>
        </p:nvSpPr>
        <p:spPr>
          <a:xfrm>
            <a:off x="457199" y="3569747"/>
            <a:ext cx="8278587" cy="111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>
              <a:buFont typeface="Quattrocento Sans"/>
              <a:buNone/>
            </a:pPr>
            <a:r>
              <a:rPr lang="tr-TR" sz="2600" dirty="0" smtClean="0">
                <a:latin typeface="Lora"/>
                <a:ea typeface="Lora"/>
                <a:cs typeface="Lora"/>
                <a:sym typeface="Lora"/>
              </a:rPr>
              <a:t>20 akademik arşivde </a:t>
            </a:r>
            <a:r>
              <a:rPr lang="tr-TR" sz="2600" dirty="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kayıt sayısı 50’den </a:t>
            </a:r>
            <a:r>
              <a:rPr lang="tr-TR" sz="2600" dirty="0" smtClean="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az</a:t>
            </a:r>
            <a:r>
              <a:rPr lang="tr-TR" sz="2600" dirty="0" smtClean="0">
                <a:latin typeface="Lora"/>
                <a:ea typeface="Lora"/>
                <a:cs typeface="Lora"/>
                <a:sym typeface="Lora"/>
              </a:rPr>
              <a:t> </a:t>
            </a:r>
          </a:p>
          <a:p>
            <a:pPr marL="0" indent="0">
              <a:buFont typeface="Quattrocento Sans"/>
              <a:buNone/>
            </a:pPr>
            <a:r>
              <a:rPr lang="tr-TR" sz="2600" dirty="0" smtClean="0">
                <a:latin typeface="Lora"/>
                <a:ea typeface="Lora"/>
                <a:cs typeface="Lora"/>
                <a:sym typeface="Lora"/>
              </a:rPr>
              <a:t>26 akademik arşivde </a:t>
            </a:r>
            <a:r>
              <a:rPr lang="tr-TR" sz="2600" dirty="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100’den az</a:t>
            </a:r>
            <a:endParaRPr lang="en-US" sz="2600" dirty="0">
              <a:highlight>
                <a:srgbClr val="FFCD00"/>
              </a:highlight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7"/>
          <p:cNvSpPr txBox="1">
            <a:spLocks noGrp="1"/>
          </p:cNvSpPr>
          <p:nvPr>
            <p:ph type="ctrTitle" idx="4294967295"/>
          </p:nvPr>
        </p:nvSpPr>
        <p:spPr>
          <a:xfrm>
            <a:off x="660181" y="1175127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 dirty="0" smtClean="0">
                <a:highlight>
                  <a:srgbClr val="FFCD00"/>
                </a:highlight>
              </a:rPr>
              <a:t>&gt;50.000 kayıt</a:t>
            </a:r>
            <a:endParaRPr sz="8000" dirty="0">
              <a:highlight>
                <a:srgbClr val="FFCD00"/>
              </a:highlight>
            </a:endParaRPr>
          </a:p>
        </p:txBody>
      </p:sp>
      <p:sp>
        <p:nvSpPr>
          <p:cNvPr id="291" name="Google Shape;291;p27"/>
          <p:cNvSpPr txBox="1">
            <a:spLocks noGrp="1"/>
          </p:cNvSpPr>
          <p:nvPr>
            <p:ph type="subTitle" idx="4294967295"/>
          </p:nvPr>
        </p:nvSpPr>
        <p:spPr>
          <a:xfrm>
            <a:off x="1215352" y="2493658"/>
            <a:ext cx="6662057" cy="1506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>
                <a:latin typeface="Lora" panose="020B0604020202020204" charset="-94"/>
              </a:rPr>
              <a:t>İstanbul Şehir </a:t>
            </a:r>
            <a:r>
              <a:rPr lang="tr-TR" sz="2000" dirty="0" smtClean="0">
                <a:latin typeface="Lora" panose="020B0604020202020204" charset="-94"/>
              </a:rPr>
              <a:t>Üniversitesi ve Ankara Üniversitesi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Lora" panose="020B0604020202020204" charset="-94"/>
              </a:rPr>
              <a:t>İŞÜ akademik yayın oranı %1,6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Lora" panose="020B0604020202020204" charset="-94"/>
              </a:rPr>
              <a:t>AÜ %45 makale, %42 kendi dergilerinden</a:t>
            </a:r>
            <a:endParaRPr lang="tr-TR" sz="2000" dirty="0">
              <a:latin typeface="Lora" panose="020B0604020202020204" charset="-94"/>
            </a:endParaRPr>
          </a:p>
        </p:txBody>
      </p:sp>
      <p:grpSp>
        <p:nvGrpSpPr>
          <p:cNvPr id="292" name="Google Shape;292;p27"/>
          <p:cNvGrpSpPr/>
          <p:nvPr/>
        </p:nvGrpSpPr>
        <p:grpSpPr>
          <a:xfrm>
            <a:off x="4433048" y="4413425"/>
            <a:ext cx="277859" cy="201655"/>
            <a:chOff x="3932350" y="3714775"/>
            <a:chExt cx="439650" cy="319075"/>
          </a:xfrm>
        </p:grpSpPr>
        <p:sp>
          <p:nvSpPr>
            <p:cNvPr id="293" name="Google Shape;293;p27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7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Google Shape;298;p27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>
            <a:spLocks noGrp="1"/>
          </p:cNvSpPr>
          <p:nvPr>
            <p:ph type="title"/>
          </p:nvPr>
        </p:nvSpPr>
        <p:spPr>
          <a:xfrm>
            <a:off x="1381249" y="937125"/>
            <a:ext cx="4194957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Yayın türü çeşitliliği</a:t>
            </a:r>
            <a:endParaRPr sz="3000" dirty="0">
              <a:highlight>
                <a:srgbClr val="FFCD00"/>
              </a:highlight>
            </a:endParaRPr>
          </a:p>
        </p:txBody>
      </p:sp>
      <p:sp>
        <p:nvSpPr>
          <p:cNvPr id="269" name="Google Shape;269;p2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86" y="1487723"/>
            <a:ext cx="7081996" cy="356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oogle Shape;647;p39"/>
          <p:cNvGrpSpPr/>
          <p:nvPr/>
        </p:nvGrpSpPr>
        <p:grpSpPr>
          <a:xfrm>
            <a:off x="865413" y="1020834"/>
            <a:ext cx="319356" cy="195646"/>
            <a:chOff x="3932350" y="3714775"/>
            <a:chExt cx="439650" cy="319075"/>
          </a:xfrm>
        </p:grpSpPr>
        <p:sp>
          <p:nvSpPr>
            <p:cNvPr id="15" name="Google Shape;648;p39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49;p39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50;p39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51;p39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52;p39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050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98991" y="1617573"/>
            <a:ext cx="3798325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b="1" dirty="0" smtClean="0">
                <a:highlight>
                  <a:srgbClr val="FFCD00"/>
                </a:highlight>
                <a:latin typeface="Lora" panose="020B0604020202020204" charset="-94"/>
              </a:rPr>
              <a:t>Tezler</a:t>
            </a:r>
            <a:endParaRPr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5 arşivin tamamı tez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14 arşivde %90 üzeri tez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21 arşivde %75 üzeri tez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35 arşivde %50 üzeri tez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Lora" panose="020B0604020202020204" charset="-94"/>
            </a:endParaRPr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/>
              <a:t>Tezler ve makaleler</a:t>
            </a:r>
            <a:endParaRPr sz="3000"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4449729" y="1618617"/>
            <a:ext cx="4367848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b="1" dirty="0" smtClean="0">
                <a:highlight>
                  <a:srgbClr val="FFCD00"/>
                </a:highlight>
                <a:latin typeface="Lora" panose="020B0604020202020204" charset="-94"/>
              </a:rPr>
              <a:t>Makaleler</a:t>
            </a:r>
            <a:endParaRPr lang="tr-TR" b="1" dirty="0">
              <a:highlight>
                <a:srgbClr val="FFCD00"/>
              </a:highlight>
              <a:latin typeface="Lora" panose="020B0604020202020204" charset="-94"/>
            </a:endParaRP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20 (14) arşivde %80 üzeri makale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50 (33) arşivde %46 üzeri makale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Hiç makale olmayan 9 (17) arşiv</a:t>
            </a:r>
          </a:p>
          <a:p>
            <a:pPr marL="342900" indent="-342900"/>
            <a:r>
              <a:rPr lang="tr-TR" dirty="0" smtClean="0">
                <a:latin typeface="Lora" panose="020B0604020202020204" charset="-94"/>
              </a:rPr>
              <a:t>9 arşivde tüm makaleler kendi dergilerinden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tr-TR" dirty="0">
              <a:latin typeface="Lora" panose="020B0604020202020204" charset="-94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Lora" panose="020B0604020202020204" charset="-94"/>
            </a:endParaRPr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958</Words>
  <Application>Microsoft Office PowerPoint</Application>
  <PresentationFormat>On-screen Show (16:9)</PresentationFormat>
  <Paragraphs>167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Quattrocento Sans</vt:lpstr>
      <vt:lpstr>Arial</vt:lpstr>
      <vt:lpstr>Lora</vt:lpstr>
      <vt:lpstr>Viola template</vt:lpstr>
      <vt:lpstr>Akademik Arşivler Mevcut Durum</vt:lpstr>
      <vt:lpstr>Akademik Arşiv</vt:lpstr>
      <vt:lpstr>PowerPoint Presentation</vt:lpstr>
      <vt:lpstr>121 akademik arşiv</vt:lpstr>
      <vt:lpstr>Kayıt sayıları</vt:lpstr>
      <vt:lpstr>Kayıt sayıları</vt:lpstr>
      <vt:lpstr>&gt;50.000 kayıt</vt:lpstr>
      <vt:lpstr>Yayın türü çeşitliliği</vt:lpstr>
      <vt:lpstr>Tezler ve makaleler</vt:lpstr>
      <vt:lpstr>Diğer yayın türleri</vt:lpstr>
      <vt:lpstr>Açık bilim politikası</vt:lpstr>
      <vt:lpstr>ROARMAP</vt:lpstr>
      <vt:lpstr>OpenDOAR ve ROAR</vt:lpstr>
      <vt:lpstr>BASE ve OpenAIRE</vt:lpstr>
      <vt:lpstr>OAI-PMH ve Handle</vt:lpstr>
      <vt:lpstr>Creative Commons</vt:lpstr>
      <vt:lpstr>Sonuç</vt:lpstr>
      <vt:lpstr>Akademik Arşivler Mevcut Durum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guleda</dc:creator>
  <cp:lastModifiedBy>user</cp:lastModifiedBy>
  <cp:revision>56</cp:revision>
  <dcterms:modified xsi:type="dcterms:W3CDTF">2019-11-19T06:22:40Z</dcterms:modified>
</cp:coreProperties>
</file>